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3" r:id="rId3"/>
    <p:sldId id="264" r:id="rId4"/>
    <p:sldId id="262" r:id="rId5"/>
    <p:sldId id="307" r:id="rId6"/>
    <p:sldId id="311" r:id="rId7"/>
    <p:sldId id="312" r:id="rId8"/>
    <p:sldId id="267" r:id="rId9"/>
    <p:sldId id="261" r:id="rId10"/>
    <p:sldId id="308" r:id="rId11"/>
    <p:sldId id="272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3364"/>
    <a:srgbClr val="527B2E"/>
    <a:srgbClr val="4344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660"/>
  </p:normalViewPr>
  <p:slideViewPr>
    <p:cSldViewPr snapToGrid="0" snapToObjects="1">
      <p:cViewPr>
        <p:scale>
          <a:sx n="91" d="100"/>
          <a:sy n="91" d="100"/>
        </p:scale>
        <p:origin x="-585" y="9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openxmlformats.org/officeDocument/2006/relationships/image" Target="../media/image22.svg"/><Relationship Id="rId2" Type="http://schemas.openxmlformats.org/officeDocument/2006/relationships/image" Target="../media/image12.svg"/><Relationship Id="rId1" Type="http://schemas.openxmlformats.org/officeDocument/2006/relationships/image" Target="../media/image10.png"/><Relationship Id="rId6" Type="http://schemas.openxmlformats.org/officeDocument/2006/relationships/image" Target="../media/image16.svg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openxmlformats.org/officeDocument/2006/relationships/image" Target="../media/image22.svg"/><Relationship Id="rId2" Type="http://schemas.openxmlformats.org/officeDocument/2006/relationships/image" Target="../media/image12.svg"/><Relationship Id="rId1" Type="http://schemas.openxmlformats.org/officeDocument/2006/relationships/image" Target="../media/image10.png"/><Relationship Id="rId6" Type="http://schemas.openxmlformats.org/officeDocument/2006/relationships/image" Target="../media/image16.svg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43C463-1161-4052-A85A-2B66BB48DC31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C03ACA34-51FC-4E2F-9034-853A5A3EDD45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Consider the frame: How issues are framed can change how people respond to it.</a:t>
          </a:r>
        </a:p>
      </dgm:t>
    </dgm:pt>
    <dgm:pt modelId="{7F52FA27-48BC-4EC6-AB38-64AF3F04CC58}" type="parTrans" cxnId="{5E8FAE9C-46B0-4647-9B88-092BD7AFD249}">
      <dgm:prSet/>
      <dgm:spPr/>
      <dgm:t>
        <a:bodyPr/>
        <a:lstStyle/>
        <a:p>
          <a:endParaRPr lang="en-US"/>
        </a:p>
      </dgm:t>
    </dgm:pt>
    <dgm:pt modelId="{810965AF-ACF2-4FDA-A9E5-810C1168786E}" type="sibTrans" cxnId="{5E8FAE9C-46B0-4647-9B88-092BD7AFD249}">
      <dgm:prSet/>
      <dgm:spPr/>
      <dgm:t>
        <a:bodyPr/>
        <a:lstStyle/>
        <a:p>
          <a:endParaRPr lang="en-US"/>
        </a:p>
      </dgm:t>
    </dgm:pt>
    <dgm:pt modelId="{5FE5832D-B1B7-4A50-BACA-30635405BEE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Be sure the audience understands the “why” of the issue</a:t>
          </a:r>
        </a:p>
      </dgm:t>
    </dgm:pt>
    <dgm:pt modelId="{DB890F9B-BB6A-4AD3-988A-036FEE4A9C3D}" type="parTrans" cxnId="{4DEFA2C9-045D-41D1-97FD-B0FBEFC4392F}">
      <dgm:prSet/>
      <dgm:spPr/>
      <dgm:t>
        <a:bodyPr/>
        <a:lstStyle/>
        <a:p>
          <a:endParaRPr lang="en-US"/>
        </a:p>
      </dgm:t>
    </dgm:pt>
    <dgm:pt modelId="{1105535B-6699-4FD1-A415-CB9AD2573ECE}" type="sibTrans" cxnId="{4DEFA2C9-045D-41D1-97FD-B0FBEFC4392F}">
      <dgm:prSet/>
      <dgm:spPr/>
      <dgm:t>
        <a:bodyPr/>
        <a:lstStyle/>
        <a:p>
          <a:endParaRPr lang="en-US"/>
        </a:p>
      </dgm:t>
    </dgm:pt>
    <dgm:pt modelId="{AC30BA2C-FBB7-4F11-9A20-3DBF432F310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Messengers matter! People listen to people they trust</a:t>
          </a:r>
        </a:p>
      </dgm:t>
    </dgm:pt>
    <dgm:pt modelId="{422BF7D4-825D-467F-8A0B-8AF45DDCC7E3}" type="parTrans" cxnId="{DD736296-17BF-4B8A-BDD5-0C400BE648D3}">
      <dgm:prSet/>
      <dgm:spPr/>
      <dgm:t>
        <a:bodyPr/>
        <a:lstStyle/>
        <a:p>
          <a:endParaRPr lang="en-US"/>
        </a:p>
      </dgm:t>
    </dgm:pt>
    <dgm:pt modelId="{B66BAC8F-2C49-45AB-9BF6-923BE7B1C042}" type="sibTrans" cxnId="{DD736296-17BF-4B8A-BDD5-0C400BE648D3}">
      <dgm:prSet/>
      <dgm:spPr/>
      <dgm:t>
        <a:bodyPr/>
        <a:lstStyle/>
        <a:p>
          <a:endParaRPr lang="en-US"/>
        </a:p>
      </dgm:t>
    </dgm:pt>
    <dgm:pt modelId="{F544C097-B457-43DD-A639-AF0ED30E322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Focus on solutions: efforts to engage the public should be clear and directive</a:t>
          </a:r>
        </a:p>
      </dgm:t>
    </dgm:pt>
    <dgm:pt modelId="{C15E9349-8CE6-46D2-B80D-7F8ED72AF41A}" type="parTrans" cxnId="{809136D5-3FF1-4451-B980-C9933B18BCBC}">
      <dgm:prSet/>
      <dgm:spPr/>
      <dgm:t>
        <a:bodyPr/>
        <a:lstStyle/>
        <a:p>
          <a:endParaRPr lang="en-US"/>
        </a:p>
      </dgm:t>
    </dgm:pt>
    <dgm:pt modelId="{028C3517-74B2-42C4-9958-C571AE92D554}" type="sibTrans" cxnId="{809136D5-3FF1-4451-B980-C9933B18BCBC}">
      <dgm:prSet/>
      <dgm:spPr/>
      <dgm:t>
        <a:bodyPr/>
        <a:lstStyle/>
        <a:p>
          <a:endParaRPr lang="en-US"/>
        </a:p>
      </dgm:t>
    </dgm:pt>
    <dgm:pt modelId="{BCEE6FA8-BA2B-4467-9FAB-1DC1A391C6F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Make data meaningful</a:t>
          </a:r>
        </a:p>
      </dgm:t>
    </dgm:pt>
    <dgm:pt modelId="{E1B3E203-ED43-4C4E-973E-D99B1EC0672C}" type="parTrans" cxnId="{290E037B-D3F8-4A7F-9205-FB495B0B1366}">
      <dgm:prSet/>
      <dgm:spPr/>
      <dgm:t>
        <a:bodyPr/>
        <a:lstStyle/>
        <a:p>
          <a:endParaRPr lang="en-US"/>
        </a:p>
      </dgm:t>
    </dgm:pt>
    <dgm:pt modelId="{A22EACF7-C974-4662-83D2-588F1951F1F7}" type="sibTrans" cxnId="{290E037B-D3F8-4A7F-9205-FB495B0B1366}">
      <dgm:prSet/>
      <dgm:spPr/>
      <dgm:t>
        <a:bodyPr/>
        <a:lstStyle/>
        <a:p>
          <a:endParaRPr lang="en-US"/>
        </a:p>
      </dgm:t>
    </dgm:pt>
    <dgm:pt modelId="{30FBFA9A-CDDA-4960-8DCD-2C008025B08D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Words matter! Use certain words and avoiding others like: Homes, we, working people</a:t>
          </a:r>
        </a:p>
      </dgm:t>
    </dgm:pt>
    <dgm:pt modelId="{753867F9-19D0-49DE-ACFF-68EF3551DDDB}" type="parTrans" cxnId="{0A806DAE-292B-44A6-AEFF-BF72C1CCF293}">
      <dgm:prSet/>
      <dgm:spPr/>
      <dgm:t>
        <a:bodyPr/>
        <a:lstStyle/>
        <a:p>
          <a:endParaRPr lang="en-US"/>
        </a:p>
      </dgm:t>
    </dgm:pt>
    <dgm:pt modelId="{DF10998F-2606-4386-A95F-E65C4B28AC84}" type="sibTrans" cxnId="{0A806DAE-292B-44A6-AEFF-BF72C1CCF293}">
      <dgm:prSet/>
      <dgm:spPr/>
      <dgm:t>
        <a:bodyPr/>
        <a:lstStyle/>
        <a:p>
          <a:endParaRPr lang="en-US"/>
        </a:p>
      </dgm:t>
    </dgm:pt>
    <dgm:pt modelId="{2475C332-FAF6-4712-8C9A-AB584E025FF1}" type="pres">
      <dgm:prSet presAssocID="{DF43C463-1161-4052-A85A-2B66BB48DC31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439215-0105-437B-8FF7-BEA478F2AF38}" type="pres">
      <dgm:prSet presAssocID="{C03ACA34-51FC-4E2F-9034-853A5A3EDD45}" presName="compNode" presStyleCnt="0"/>
      <dgm:spPr/>
    </dgm:pt>
    <dgm:pt modelId="{591CF6EA-DCB6-4465-9816-16C8B3E49124}" type="pres">
      <dgm:prSet presAssocID="{C03ACA34-51FC-4E2F-9034-853A5A3EDD45}" presName="iconBgRect" presStyleLbl="bgShp" presStyleIdx="0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6BD98685-DA95-4C4F-906F-3DC99A86ED70}" type="pres">
      <dgm:prSet presAssocID="{C03ACA34-51FC-4E2F-9034-853A5A3EDD45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80B0F377-B4E1-489C-AA6F-A4BBC4427E58}" type="pres">
      <dgm:prSet presAssocID="{C03ACA34-51FC-4E2F-9034-853A5A3EDD45}" presName="spaceRect" presStyleCnt="0"/>
      <dgm:spPr/>
    </dgm:pt>
    <dgm:pt modelId="{0AE7224C-5BA2-469E-BC02-B3908BF05092}" type="pres">
      <dgm:prSet presAssocID="{C03ACA34-51FC-4E2F-9034-853A5A3EDD45}" presName="textRect" presStyleLbl="revTx" presStyleIdx="0" presStyleCnt="6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FD9C40E2-5F4B-464B-8D2E-E0A5F071DB4F}" type="pres">
      <dgm:prSet presAssocID="{810965AF-ACF2-4FDA-A9E5-810C1168786E}" presName="sibTrans" presStyleCnt="0"/>
      <dgm:spPr/>
    </dgm:pt>
    <dgm:pt modelId="{78634401-87D0-4BE0-8C96-A9CF9926DA3F}" type="pres">
      <dgm:prSet presAssocID="{5FE5832D-B1B7-4A50-BACA-30635405BEEB}" presName="compNode" presStyleCnt="0"/>
      <dgm:spPr/>
    </dgm:pt>
    <dgm:pt modelId="{579E606D-DFB1-4D43-85F9-7FF59DBAF39A}" type="pres">
      <dgm:prSet presAssocID="{5FE5832D-B1B7-4A50-BACA-30635405BEEB}" presName="iconBgRect" presStyleLbl="bgShp" presStyleIdx="1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7255C155-54DD-44FB-8003-C355EA3573AC}" type="pres">
      <dgm:prSet presAssocID="{5FE5832D-B1B7-4A50-BACA-30635405BEEB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265F7DE0-D878-4246-A610-8A004CC2D895}" type="pres">
      <dgm:prSet presAssocID="{5FE5832D-B1B7-4A50-BACA-30635405BEEB}" presName="spaceRect" presStyleCnt="0"/>
      <dgm:spPr/>
    </dgm:pt>
    <dgm:pt modelId="{80084C2B-BC8E-48F8-8130-0810CD3E4976}" type="pres">
      <dgm:prSet presAssocID="{5FE5832D-B1B7-4A50-BACA-30635405BEEB}" presName="textRect" presStyleLbl="revTx" presStyleIdx="1" presStyleCnt="6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8A034D61-26AA-4951-8704-BA53D65E4CD2}" type="pres">
      <dgm:prSet presAssocID="{1105535B-6699-4FD1-A415-CB9AD2573ECE}" presName="sibTrans" presStyleCnt="0"/>
      <dgm:spPr/>
    </dgm:pt>
    <dgm:pt modelId="{9332AEC2-711A-4A99-8919-F82864C03691}" type="pres">
      <dgm:prSet presAssocID="{AC30BA2C-FBB7-4F11-9A20-3DBF432F310E}" presName="compNode" presStyleCnt="0"/>
      <dgm:spPr/>
    </dgm:pt>
    <dgm:pt modelId="{64F65E9F-EC6E-4902-AA0B-659544258926}" type="pres">
      <dgm:prSet presAssocID="{AC30BA2C-FBB7-4F11-9A20-3DBF432F310E}" presName="iconBgRect" presStyleLbl="bgShp" presStyleIdx="2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B4768584-2ED7-431B-AC05-DDD40063D6A5}" type="pres">
      <dgm:prSet presAssocID="{AC30BA2C-FBB7-4F11-9A20-3DBF432F310E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B28DE0D1-D81D-46D9-A4ED-2BC35BC88E9E}" type="pres">
      <dgm:prSet presAssocID="{AC30BA2C-FBB7-4F11-9A20-3DBF432F310E}" presName="spaceRect" presStyleCnt="0"/>
      <dgm:spPr/>
    </dgm:pt>
    <dgm:pt modelId="{742084A9-1BB8-4742-914C-94199BB9B42F}" type="pres">
      <dgm:prSet presAssocID="{AC30BA2C-FBB7-4F11-9A20-3DBF432F310E}" presName="textRect" presStyleLbl="revTx" presStyleIdx="2" presStyleCnt="6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2272E257-EA49-40CA-B68D-56F4A593EB0B}" type="pres">
      <dgm:prSet presAssocID="{B66BAC8F-2C49-45AB-9BF6-923BE7B1C042}" presName="sibTrans" presStyleCnt="0"/>
      <dgm:spPr/>
    </dgm:pt>
    <dgm:pt modelId="{08C16B1B-FD60-41CE-87FE-92DAE2F738C3}" type="pres">
      <dgm:prSet presAssocID="{F544C097-B457-43DD-A639-AF0ED30E322C}" presName="compNode" presStyleCnt="0"/>
      <dgm:spPr/>
    </dgm:pt>
    <dgm:pt modelId="{799D5F36-9959-4B29-BECA-945EDA691524}" type="pres">
      <dgm:prSet presAssocID="{F544C097-B457-43DD-A639-AF0ED30E322C}" presName="iconBgRect" presStyleLbl="bgShp" presStyleIdx="3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26EF5479-238E-48B7-8FD8-0C19A51981E0}" type="pres">
      <dgm:prSet presAssocID="{F544C097-B457-43DD-A639-AF0ED30E322C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2E92D08D-2091-4761-A363-94DCDBD1BD6B}" type="pres">
      <dgm:prSet presAssocID="{F544C097-B457-43DD-A639-AF0ED30E322C}" presName="spaceRect" presStyleCnt="0"/>
      <dgm:spPr/>
    </dgm:pt>
    <dgm:pt modelId="{4513FFB0-8CBC-4A50-8853-228FF8706E7C}" type="pres">
      <dgm:prSet presAssocID="{F544C097-B457-43DD-A639-AF0ED30E322C}" presName="textRect" presStyleLbl="revTx" presStyleIdx="3" presStyleCnt="6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BE1C098D-C394-4A7C-AF84-FF573A46AADC}" type="pres">
      <dgm:prSet presAssocID="{028C3517-74B2-42C4-9958-C571AE92D554}" presName="sibTrans" presStyleCnt="0"/>
      <dgm:spPr/>
    </dgm:pt>
    <dgm:pt modelId="{9D7CD016-DB89-4123-8D50-CEEE2E1393E5}" type="pres">
      <dgm:prSet presAssocID="{BCEE6FA8-BA2B-4467-9FAB-1DC1A391C6F0}" presName="compNode" presStyleCnt="0"/>
      <dgm:spPr/>
    </dgm:pt>
    <dgm:pt modelId="{2718E606-3D34-46B2-A3BB-0F57DDD12A2F}" type="pres">
      <dgm:prSet presAssocID="{BCEE6FA8-BA2B-4467-9FAB-1DC1A391C6F0}" presName="iconBgRect" presStyleLbl="bgShp" presStyleIdx="4" presStyleCnt="6" custLinFactNeighborX="-64948" custLinFactNeighborY="4706"/>
      <dgm:spPr>
        <a:prstGeom prst="round2DiagRect">
          <a:avLst>
            <a:gd name="adj1" fmla="val 29727"/>
            <a:gd name="adj2" fmla="val 0"/>
          </a:avLst>
        </a:prstGeom>
      </dgm:spPr>
    </dgm:pt>
    <dgm:pt modelId="{8D64C917-0410-444C-8A3B-A44064BDA1B0}" type="pres">
      <dgm:prSet presAssocID="{BCEE6FA8-BA2B-4467-9FAB-1DC1A391C6F0}" presName="iconRect" presStyleLbl="node1" presStyleIdx="4" presStyleCnt="6" custLinFactX="-18116" custLinFactNeighborX="-100000" custLinFactNeighborY="4921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91E6E06E-528A-4621-BCF1-30584CA9D89B}" type="pres">
      <dgm:prSet presAssocID="{BCEE6FA8-BA2B-4467-9FAB-1DC1A391C6F0}" presName="spaceRect" presStyleCnt="0"/>
      <dgm:spPr/>
    </dgm:pt>
    <dgm:pt modelId="{8FFFCF9C-B915-4E83-8908-91EA78E219D1}" type="pres">
      <dgm:prSet presAssocID="{BCEE6FA8-BA2B-4467-9FAB-1DC1A391C6F0}" presName="textRect" presStyleLbl="revTx" presStyleIdx="4" presStyleCnt="6" custLinFactNeighborX="-37896" custLinFactNeighborY="4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859EAF2A-36CA-4228-8292-62107DAD5C2D}" type="pres">
      <dgm:prSet presAssocID="{A22EACF7-C974-4662-83D2-588F1951F1F7}" presName="sibTrans" presStyleCnt="0"/>
      <dgm:spPr/>
    </dgm:pt>
    <dgm:pt modelId="{C8EE134E-32C2-43AE-9481-9721A258E7A5}" type="pres">
      <dgm:prSet presAssocID="{30FBFA9A-CDDA-4960-8DCD-2C008025B08D}" presName="compNode" presStyleCnt="0"/>
      <dgm:spPr/>
    </dgm:pt>
    <dgm:pt modelId="{75E3A4FC-D46E-4049-B8F1-6F8C6B688BE5}" type="pres">
      <dgm:prSet presAssocID="{30FBFA9A-CDDA-4960-8DCD-2C008025B08D}" presName="iconBgRect" presStyleLbl="bgShp" presStyleIdx="5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8C0C1955-A8A6-4964-9FF0-24D3CDEEC34D}" type="pres">
      <dgm:prSet presAssocID="{30FBFA9A-CDDA-4960-8DCD-2C008025B08D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E9E47F3C-DE8D-4A5E-B17E-42C09A0740AF}" type="pres">
      <dgm:prSet presAssocID="{30FBFA9A-CDDA-4960-8DCD-2C008025B08D}" presName="spaceRect" presStyleCnt="0"/>
      <dgm:spPr/>
    </dgm:pt>
    <dgm:pt modelId="{451AA182-8A3D-44BB-8275-97832FE8E1F6}" type="pres">
      <dgm:prSet presAssocID="{30FBFA9A-CDDA-4960-8DCD-2C008025B08D}" presName="textRect" presStyleLbl="revTx" presStyleIdx="5" presStyleCnt="6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806DAE-292B-44A6-AEFF-BF72C1CCF293}" srcId="{DF43C463-1161-4052-A85A-2B66BB48DC31}" destId="{30FBFA9A-CDDA-4960-8DCD-2C008025B08D}" srcOrd="5" destOrd="0" parTransId="{753867F9-19D0-49DE-ACFF-68EF3551DDDB}" sibTransId="{DF10998F-2606-4386-A95F-E65C4B28AC84}"/>
    <dgm:cxn modelId="{044417DB-0A88-47F1-9010-23FA419CDB32}" type="presOf" srcId="{F544C097-B457-43DD-A639-AF0ED30E322C}" destId="{4513FFB0-8CBC-4A50-8853-228FF8706E7C}" srcOrd="0" destOrd="0" presId="urn:microsoft.com/office/officeart/2018/5/layout/IconLeafLabelList"/>
    <dgm:cxn modelId="{24474899-0DFF-465D-9662-288BF401C632}" type="presOf" srcId="{C03ACA34-51FC-4E2F-9034-853A5A3EDD45}" destId="{0AE7224C-5BA2-469E-BC02-B3908BF05092}" srcOrd="0" destOrd="0" presId="urn:microsoft.com/office/officeart/2018/5/layout/IconLeafLabelList"/>
    <dgm:cxn modelId="{809136D5-3FF1-4451-B980-C9933B18BCBC}" srcId="{DF43C463-1161-4052-A85A-2B66BB48DC31}" destId="{F544C097-B457-43DD-A639-AF0ED30E322C}" srcOrd="3" destOrd="0" parTransId="{C15E9349-8CE6-46D2-B80D-7F8ED72AF41A}" sibTransId="{028C3517-74B2-42C4-9958-C571AE92D554}"/>
    <dgm:cxn modelId="{5E8FAE9C-46B0-4647-9B88-092BD7AFD249}" srcId="{DF43C463-1161-4052-A85A-2B66BB48DC31}" destId="{C03ACA34-51FC-4E2F-9034-853A5A3EDD45}" srcOrd="0" destOrd="0" parTransId="{7F52FA27-48BC-4EC6-AB38-64AF3F04CC58}" sibTransId="{810965AF-ACF2-4FDA-A9E5-810C1168786E}"/>
    <dgm:cxn modelId="{33C5C598-5532-4C57-B5F7-467D78EAA953}" type="presOf" srcId="{30FBFA9A-CDDA-4960-8DCD-2C008025B08D}" destId="{451AA182-8A3D-44BB-8275-97832FE8E1F6}" srcOrd="0" destOrd="0" presId="urn:microsoft.com/office/officeart/2018/5/layout/IconLeafLabelList"/>
    <dgm:cxn modelId="{290E037B-D3F8-4A7F-9205-FB495B0B1366}" srcId="{DF43C463-1161-4052-A85A-2B66BB48DC31}" destId="{BCEE6FA8-BA2B-4467-9FAB-1DC1A391C6F0}" srcOrd="4" destOrd="0" parTransId="{E1B3E203-ED43-4C4E-973E-D99B1EC0672C}" sibTransId="{A22EACF7-C974-4662-83D2-588F1951F1F7}"/>
    <dgm:cxn modelId="{DD736296-17BF-4B8A-BDD5-0C400BE648D3}" srcId="{DF43C463-1161-4052-A85A-2B66BB48DC31}" destId="{AC30BA2C-FBB7-4F11-9A20-3DBF432F310E}" srcOrd="2" destOrd="0" parTransId="{422BF7D4-825D-467F-8A0B-8AF45DDCC7E3}" sibTransId="{B66BAC8F-2C49-45AB-9BF6-923BE7B1C042}"/>
    <dgm:cxn modelId="{56760A2B-B36D-4F70-AD96-0278CFC4D046}" type="presOf" srcId="{5FE5832D-B1B7-4A50-BACA-30635405BEEB}" destId="{80084C2B-BC8E-48F8-8130-0810CD3E4976}" srcOrd="0" destOrd="0" presId="urn:microsoft.com/office/officeart/2018/5/layout/IconLeafLabelList"/>
    <dgm:cxn modelId="{83F010DB-9072-4D08-AAFC-EC152109700D}" type="presOf" srcId="{AC30BA2C-FBB7-4F11-9A20-3DBF432F310E}" destId="{742084A9-1BB8-4742-914C-94199BB9B42F}" srcOrd="0" destOrd="0" presId="urn:microsoft.com/office/officeart/2018/5/layout/IconLeafLabelList"/>
    <dgm:cxn modelId="{E9D9A75B-913D-433E-8959-BD607E51A0D7}" type="presOf" srcId="{DF43C463-1161-4052-A85A-2B66BB48DC31}" destId="{2475C332-FAF6-4712-8C9A-AB584E025FF1}" srcOrd="0" destOrd="0" presId="urn:microsoft.com/office/officeart/2018/5/layout/IconLeafLabelList"/>
    <dgm:cxn modelId="{4DEFA2C9-045D-41D1-97FD-B0FBEFC4392F}" srcId="{DF43C463-1161-4052-A85A-2B66BB48DC31}" destId="{5FE5832D-B1B7-4A50-BACA-30635405BEEB}" srcOrd="1" destOrd="0" parTransId="{DB890F9B-BB6A-4AD3-988A-036FEE4A9C3D}" sibTransId="{1105535B-6699-4FD1-A415-CB9AD2573ECE}"/>
    <dgm:cxn modelId="{B3BCD728-302F-475D-85B8-121392AC00CF}" type="presOf" srcId="{BCEE6FA8-BA2B-4467-9FAB-1DC1A391C6F0}" destId="{8FFFCF9C-B915-4E83-8908-91EA78E219D1}" srcOrd="0" destOrd="0" presId="urn:microsoft.com/office/officeart/2018/5/layout/IconLeafLabelList"/>
    <dgm:cxn modelId="{F3C22BC4-B9BC-4F55-8B85-6BF64681F268}" type="presParOf" srcId="{2475C332-FAF6-4712-8C9A-AB584E025FF1}" destId="{B1439215-0105-437B-8FF7-BEA478F2AF38}" srcOrd="0" destOrd="0" presId="urn:microsoft.com/office/officeart/2018/5/layout/IconLeafLabelList"/>
    <dgm:cxn modelId="{E8981948-454F-4E19-83B1-74D3AF7C1768}" type="presParOf" srcId="{B1439215-0105-437B-8FF7-BEA478F2AF38}" destId="{591CF6EA-DCB6-4465-9816-16C8B3E49124}" srcOrd="0" destOrd="0" presId="urn:microsoft.com/office/officeart/2018/5/layout/IconLeafLabelList"/>
    <dgm:cxn modelId="{6A7D1DB5-FF3F-4D8E-8125-149560B318EA}" type="presParOf" srcId="{B1439215-0105-437B-8FF7-BEA478F2AF38}" destId="{6BD98685-DA95-4C4F-906F-3DC99A86ED70}" srcOrd="1" destOrd="0" presId="urn:microsoft.com/office/officeart/2018/5/layout/IconLeafLabelList"/>
    <dgm:cxn modelId="{7D1F892F-8911-4539-8569-C13587A03DB8}" type="presParOf" srcId="{B1439215-0105-437B-8FF7-BEA478F2AF38}" destId="{80B0F377-B4E1-489C-AA6F-A4BBC4427E58}" srcOrd="2" destOrd="0" presId="urn:microsoft.com/office/officeart/2018/5/layout/IconLeafLabelList"/>
    <dgm:cxn modelId="{7CCEEE11-E3F1-4FD4-B575-3F9991F7261D}" type="presParOf" srcId="{B1439215-0105-437B-8FF7-BEA478F2AF38}" destId="{0AE7224C-5BA2-469E-BC02-B3908BF05092}" srcOrd="3" destOrd="0" presId="urn:microsoft.com/office/officeart/2018/5/layout/IconLeafLabelList"/>
    <dgm:cxn modelId="{E5559F3E-C0B3-4EFE-A622-0428355AFDC7}" type="presParOf" srcId="{2475C332-FAF6-4712-8C9A-AB584E025FF1}" destId="{FD9C40E2-5F4B-464B-8D2E-E0A5F071DB4F}" srcOrd="1" destOrd="0" presId="urn:microsoft.com/office/officeart/2018/5/layout/IconLeafLabelList"/>
    <dgm:cxn modelId="{90AB03A5-965F-4CA7-95D1-61A420011D15}" type="presParOf" srcId="{2475C332-FAF6-4712-8C9A-AB584E025FF1}" destId="{78634401-87D0-4BE0-8C96-A9CF9926DA3F}" srcOrd="2" destOrd="0" presId="urn:microsoft.com/office/officeart/2018/5/layout/IconLeafLabelList"/>
    <dgm:cxn modelId="{9CBD4517-5C2A-46DB-8ED4-537D59ACBA93}" type="presParOf" srcId="{78634401-87D0-4BE0-8C96-A9CF9926DA3F}" destId="{579E606D-DFB1-4D43-85F9-7FF59DBAF39A}" srcOrd="0" destOrd="0" presId="urn:microsoft.com/office/officeart/2018/5/layout/IconLeafLabelList"/>
    <dgm:cxn modelId="{A1B9A85F-B1C0-4D2E-8CEC-4701965C8B73}" type="presParOf" srcId="{78634401-87D0-4BE0-8C96-A9CF9926DA3F}" destId="{7255C155-54DD-44FB-8003-C355EA3573AC}" srcOrd="1" destOrd="0" presId="urn:microsoft.com/office/officeart/2018/5/layout/IconLeafLabelList"/>
    <dgm:cxn modelId="{D8A4F7E8-CD55-44B8-904E-C9DC8181111E}" type="presParOf" srcId="{78634401-87D0-4BE0-8C96-A9CF9926DA3F}" destId="{265F7DE0-D878-4246-A610-8A004CC2D895}" srcOrd="2" destOrd="0" presId="urn:microsoft.com/office/officeart/2018/5/layout/IconLeafLabelList"/>
    <dgm:cxn modelId="{6DA8D53D-EB2A-4395-9655-38E690A9A2AE}" type="presParOf" srcId="{78634401-87D0-4BE0-8C96-A9CF9926DA3F}" destId="{80084C2B-BC8E-48F8-8130-0810CD3E4976}" srcOrd="3" destOrd="0" presId="urn:microsoft.com/office/officeart/2018/5/layout/IconLeafLabelList"/>
    <dgm:cxn modelId="{2217E05F-F589-4BE6-BBC5-BCC24DC0B562}" type="presParOf" srcId="{2475C332-FAF6-4712-8C9A-AB584E025FF1}" destId="{8A034D61-26AA-4951-8704-BA53D65E4CD2}" srcOrd="3" destOrd="0" presId="urn:microsoft.com/office/officeart/2018/5/layout/IconLeafLabelList"/>
    <dgm:cxn modelId="{B6B0D1E7-DD3A-4A76-90AC-6BE610E21122}" type="presParOf" srcId="{2475C332-FAF6-4712-8C9A-AB584E025FF1}" destId="{9332AEC2-711A-4A99-8919-F82864C03691}" srcOrd="4" destOrd="0" presId="urn:microsoft.com/office/officeart/2018/5/layout/IconLeafLabelList"/>
    <dgm:cxn modelId="{DC25A842-3656-42AB-A6EA-307F943655B6}" type="presParOf" srcId="{9332AEC2-711A-4A99-8919-F82864C03691}" destId="{64F65E9F-EC6E-4902-AA0B-659544258926}" srcOrd="0" destOrd="0" presId="urn:microsoft.com/office/officeart/2018/5/layout/IconLeafLabelList"/>
    <dgm:cxn modelId="{01663CB3-C173-42F5-B230-4343D6C194A5}" type="presParOf" srcId="{9332AEC2-711A-4A99-8919-F82864C03691}" destId="{B4768584-2ED7-431B-AC05-DDD40063D6A5}" srcOrd="1" destOrd="0" presId="urn:microsoft.com/office/officeart/2018/5/layout/IconLeafLabelList"/>
    <dgm:cxn modelId="{D294E7C6-BEA9-4AB7-8379-7CF71EDC7AD1}" type="presParOf" srcId="{9332AEC2-711A-4A99-8919-F82864C03691}" destId="{B28DE0D1-D81D-46D9-A4ED-2BC35BC88E9E}" srcOrd="2" destOrd="0" presId="urn:microsoft.com/office/officeart/2018/5/layout/IconLeafLabelList"/>
    <dgm:cxn modelId="{FC3BBCE8-B656-4D62-BCBA-D3EA9D487870}" type="presParOf" srcId="{9332AEC2-711A-4A99-8919-F82864C03691}" destId="{742084A9-1BB8-4742-914C-94199BB9B42F}" srcOrd="3" destOrd="0" presId="urn:microsoft.com/office/officeart/2018/5/layout/IconLeafLabelList"/>
    <dgm:cxn modelId="{4AE65D7D-55E0-4396-B87E-F2EDA3F8FA54}" type="presParOf" srcId="{2475C332-FAF6-4712-8C9A-AB584E025FF1}" destId="{2272E257-EA49-40CA-B68D-56F4A593EB0B}" srcOrd="5" destOrd="0" presId="urn:microsoft.com/office/officeart/2018/5/layout/IconLeafLabelList"/>
    <dgm:cxn modelId="{F46F1150-FCA2-4BA2-8892-173F80704698}" type="presParOf" srcId="{2475C332-FAF6-4712-8C9A-AB584E025FF1}" destId="{08C16B1B-FD60-41CE-87FE-92DAE2F738C3}" srcOrd="6" destOrd="0" presId="urn:microsoft.com/office/officeart/2018/5/layout/IconLeafLabelList"/>
    <dgm:cxn modelId="{F926DDA9-E2C8-4E08-AEAF-E8F1B5C22059}" type="presParOf" srcId="{08C16B1B-FD60-41CE-87FE-92DAE2F738C3}" destId="{799D5F36-9959-4B29-BECA-945EDA691524}" srcOrd="0" destOrd="0" presId="urn:microsoft.com/office/officeart/2018/5/layout/IconLeafLabelList"/>
    <dgm:cxn modelId="{C43E3022-01B0-448F-8DB6-819A835E6A06}" type="presParOf" srcId="{08C16B1B-FD60-41CE-87FE-92DAE2F738C3}" destId="{26EF5479-238E-48B7-8FD8-0C19A51981E0}" srcOrd="1" destOrd="0" presId="urn:microsoft.com/office/officeart/2018/5/layout/IconLeafLabelList"/>
    <dgm:cxn modelId="{2C804DA6-101D-4929-96D2-30BC95BF4D8B}" type="presParOf" srcId="{08C16B1B-FD60-41CE-87FE-92DAE2F738C3}" destId="{2E92D08D-2091-4761-A363-94DCDBD1BD6B}" srcOrd="2" destOrd="0" presId="urn:microsoft.com/office/officeart/2018/5/layout/IconLeafLabelList"/>
    <dgm:cxn modelId="{40030F95-CB82-4AA6-815E-7485C42434F5}" type="presParOf" srcId="{08C16B1B-FD60-41CE-87FE-92DAE2F738C3}" destId="{4513FFB0-8CBC-4A50-8853-228FF8706E7C}" srcOrd="3" destOrd="0" presId="urn:microsoft.com/office/officeart/2018/5/layout/IconLeafLabelList"/>
    <dgm:cxn modelId="{68D4FA4C-CE1E-4074-9892-675A05888924}" type="presParOf" srcId="{2475C332-FAF6-4712-8C9A-AB584E025FF1}" destId="{BE1C098D-C394-4A7C-AF84-FF573A46AADC}" srcOrd="7" destOrd="0" presId="urn:microsoft.com/office/officeart/2018/5/layout/IconLeafLabelList"/>
    <dgm:cxn modelId="{37CE02F2-CE4B-4FB6-A616-127143C0BAC2}" type="presParOf" srcId="{2475C332-FAF6-4712-8C9A-AB584E025FF1}" destId="{9D7CD016-DB89-4123-8D50-CEEE2E1393E5}" srcOrd="8" destOrd="0" presId="urn:microsoft.com/office/officeart/2018/5/layout/IconLeafLabelList"/>
    <dgm:cxn modelId="{6035FACB-445E-49D3-B8D1-7E3C8FC19822}" type="presParOf" srcId="{9D7CD016-DB89-4123-8D50-CEEE2E1393E5}" destId="{2718E606-3D34-46B2-A3BB-0F57DDD12A2F}" srcOrd="0" destOrd="0" presId="urn:microsoft.com/office/officeart/2018/5/layout/IconLeafLabelList"/>
    <dgm:cxn modelId="{CD4C54AB-F84C-49EF-8B1A-20637D6B2949}" type="presParOf" srcId="{9D7CD016-DB89-4123-8D50-CEEE2E1393E5}" destId="{8D64C917-0410-444C-8A3B-A44064BDA1B0}" srcOrd="1" destOrd="0" presId="urn:microsoft.com/office/officeart/2018/5/layout/IconLeafLabelList"/>
    <dgm:cxn modelId="{18551931-34B2-4F4E-B18A-421F2F6C52AB}" type="presParOf" srcId="{9D7CD016-DB89-4123-8D50-CEEE2E1393E5}" destId="{91E6E06E-528A-4621-BCF1-30584CA9D89B}" srcOrd="2" destOrd="0" presId="urn:microsoft.com/office/officeart/2018/5/layout/IconLeafLabelList"/>
    <dgm:cxn modelId="{51B6946C-486D-4942-8CCA-E462EEEBD1FF}" type="presParOf" srcId="{9D7CD016-DB89-4123-8D50-CEEE2E1393E5}" destId="{8FFFCF9C-B915-4E83-8908-91EA78E219D1}" srcOrd="3" destOrd="0" presId="urn:microsoft.com/office/officeart/2018/5/layout/IconLeafLabelList"/>
    <dgm:cxn modelId="{23F7DADD-F090-4348-BA25-AD9941969C4A}" type="presParOf" srcId="{2475C332-FAF6-4712-8C9A-AB584E025FF1}" destId="{859EAF2A-36CA-4228-8292-62107DAD5C2D}" srcOrd="9" destOrd="0" presId="urn:microsoft.com/office/officeart/2018/5/layout/IconLeafLabelList"/>
    <dgm:cxn modelId="{F062E992-262C-40D7-BC20-3D816EC88BA9}" type="presParOf" srcId="{2475C332-FAF6-4712-8C9A-AB584E025FF1}" destId="{C8EE134E-32C2-43AE-9481-9721A258E7A5}" srcOrd="10" destOrd="0" presId="urn:microsoft.com/office/officeart/2018/5/layout/IconLeafLabelList"/>
    <dgm:cxn modelId="{172F86C5-FA09-45C1-94B9-E773D712C322}" type="presParOf" srcId="{C8EE134E-32C2-43AE-9481-9721A258E7A5}" destId="{75E3A4FC-D46E-4049-B8F1-6F8C6B688BE5}" srcOrd="0" destOrd="0" presId="urn:microsoft.com/office/officeart/2018/5/layout/IconLeafLabelList"/>
    <dgm:cxn modelId="{5D2F4644-D36F-47D7-8C5E-31C98BEF7BF2}" type="presParOf" srcId="{C8EE134E-32C2-43AE-9481-9721A258E7A5}" destId="{8C0C1955-A8A6-4964-9FF0-24D3CDEEC34D}" srcOrd="1" destOrd="0" presId="urn:microsoft.com/office/officeart/2018/5/layout/IconLeafLabelList"/>
    <dgm:cxn modelId="{3348FD2A-BAC8-4F1F-9CE9-DCE5DB24BB5F}" type="presParOf" srcId="{C8EE134E-32C2-43AE-9481-9721A258E7A5}" destId="{E9E47F3C-DE8D-4A5E-B17E-42C09A0740AF}" srcOrd="2" destOrd="0" presId="urn:microsoft.com/office/officeart/2018/5/layout/IconLeafLabelList"/>
    <dgm:cxn modelId="{06B50D44-409B-4200-9F6F-FC0FC42D048B}" type="presParOf" srcId="{C8EE134E-32C2-43AE-9481-9721A258E7A5}" destId="{451AA182-8A3D-44BB-8275-97832FE8E1F6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1CF6EA-DCB6-4465-9816-16C8B3E49124}">
      <dsp:nvSpPr>
        <dsp:cNvPr id="0" name=""/>
        <dsp:cNvSpPr/>
      </dsp:nvSpPr>
      <dsp:spPr>
        <a:xfrm>
          <a:off x="883392" y="288"/>
          <a:ext cx="1001496" cy="1001496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D98685-DA95-4C4F-906F-3DC99A86ED70}">
      <dsp:nvSpPr>
        <dsp:cNvPr id="0" name=""/>
        <dsp:cNvSpPr/>
      </dsp:nvSpPr>
      <dsp:spPr>
        <a:xfrm>
          <a:off x="1096826" y="213721"/>
          <a:ext cx="574628" cy="57462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E7224C-5BA2-469E-BC02-B3908BF05092}">
      <dsp:nvSpPr>
        <dsp:cNvPr id="0" name=""/>
        <dsp:cNvSpPr/>
      </dsp:nvSpPr>
      <dsp:spPr>
        <a:xfrm>
          <a:off x="563242" y="1313725"/>
          <a:ext cx="1641796" cy="65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100" kern="1200" dirty="0"/>
            <a:t>Consider the frame: How issues are framed can change how people respond to it.</a:t>
          </a:r>
        </a:p>
      </dsp:txBody>
      <dsp:txXfrm>
        <a:off x="563242" y="1313725"/>
        <a:ext cx="1641796" cy="656718"/>
      </dsp:txXfrm>
    </dsp:sp>
    <dsp:sp modelId="{579E606D-DFB1-4D43-85F9-7FF59DBAF39A}">
      <dsp:nvSpPr>
        <dsp:cNvPr id="0" name=""/>
        <dsp:cNvSpPr/>
      </dsp:nvSpPr>
      <dsp:spPr>
        <a:xfrm>
          <a:off x="2812503" y="288"/>
          <a:ext cx="1001496" cy="1001496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55C155-54DD-44FB-8003-C355EA3573AC}">
      <dsp:nvSpPr>
        <dsp:cNvPr id="0" name=""/>
        <dsp:cNvSpPr/>
      </dsp:nvSpPr>
      <dsp:spPr>
        <a:xfrm>
          <a:off x="3025937" y="213721"/>
          <a:ext cx="574628" cy="57462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084C2B-BC8E-48F8-8130-0810CD3E4976}">
      <dsp:nvSpPr>
        <dsp:cNvPr id="0" name=""/>
        <dsp:cNvSpPr/>
      </dsp:nvSpPr>
      <dsp:spPr>
        <a:xfrm>
          <a:off x="2492353" y="1313725"/>
          <a:ext cx="1641796" cy="65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100" kern="1200"/>
            <a:t>Be sure the audience understands the “why” of the issue</a:t>
          </a:r>
        </a:p>
      </dsp:txBody>
      <dsp:txXfrm>
        <a:off x="2492353" y="1313725"/>
        <a:ext cx="1641796" cy="656718"/>
      </dsp:txXfrm>
    </dsp:sp>
    <dsp:sp modelId="{64F65E9F-EC6E-4902-AA0B-659544258926}">
      <dsp:nvSpPr>
        <dsp:cNvPr id="0" name=""/>
        <dsp:cNvSpPr/>
      </dsp:nvSpPr>
      <dsp:spPr>
        <a:xfrm>
          <a:off x="4741615" y="288"/>
          <a:ext cx="1001496" cy="1001496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768584-2ED7-431B-AC05-DDD40063D6A5}">
      <dsp:nvSpPr>
        <dsp:cNvPr id="0" name=""/>
        <dsp:cNvSpPr/>
      </dsp:nvSpPr>
      <dsp:spPr>
        <a:xfrm>
          <a:off x="4955048" y="213721"/>
          <a:ext cx="574628" cy="57462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2084A9-1BB8-4742-914C-94199BB9B42F}">
      <dsp:nvSpPr>
        <dsp:cNvPr id="0" name=""/>
        <dsp:cNvSpPr/>
      </dsp:nvSpPr>
      <dsp:spPr>
        <a:xfrm>
          <a:off x="4421464" y="1313725"/>
          <a:ext cx="1641796" cy="65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100" kern="1200"/>
            <a:t>Messengers matter! People listen to people they trust</a:t>
          </a:r>
        </a:p>
      </dsp:txBody>
      <dsp:txXfrm>
        <a:off x="4421464" y="1313725"/>
        <a:ext cx="1641796" cy="656718"/>
      </dsp:txXfrm>
    </dsp:sp>
    <dsp:sp modelId="{799D5F36-9959-4B29-BECA-945EDA691524}">
      <dsp:nvSpPr>
        <dsp:cNvPr id="0" name=""/>
        <dsp:cNvSpPr/>
      </dsp:nvSpPr>
      <dsp:spPr>
        <a:xfrm>
          <a:off x="6670726" y="288"/>
          <a:ext cx="1001496" cy="1001496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EF5479-238E-48B7-8FD8-0C19A51981E0}">
      <dsp:nvSpPr>
        <dsp:cNvPr id="0" name=""/>
        <dsp:cNvSpPr/>
      </dsp:nvSpPr>
      <dsp:spPr>
        <a:xfrm>
          <a:off x="6884160" y="213721"/>
          <a:ext cx="574628" cy="57462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13FFB0-8CBC-4A50-8853-228FF8706E7C}">
      <dsp:nvSpPr>
        <dsp:cNvPr id="0" name=""/>
        <dsp:cNvSpPr/>
      </dsp:nvSpPr>
      <dsp:spPr>
        <a:xfrm>
          <a:off x="6350576" y="1313725"/>
          <a:ext cx="1641796" cy="65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100" kern="1200"/>
            <a:t>Focus on solutions: efforts to engage the public should be clear and directive</a:t>
          </a:r>
        </a:p>
      </dsp:txBody>
      <dsp:txXfrm>
        <a:off x="6350576" y="1313725"/>
        <a:ext cx="1641796" cy="656718"/>
      </dsp:txXfrm>
    </dsp:sp>
    <dsp:sp modelId="{2718E606-3D34-46B2-A3BB-0F57DDD12A2F}">
      <dsp:nvSpPr>
        <dsp:cNvPr id="0" name=""/>
        <dsp:cNvSpPr/>
      </dsp:nvSpPr>
      <dsp:spPr>
        <a:xfrm>
          <a:off x="2162052" y="2428024"/>
          <a:ext cx="1001496" cy="1001496"/>
        </a:xfrm>
        <a:prstGeom prst="round2DiagRect">
          <a:avLst>
            <a:gd name="adj1" fmla="val 29727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64C917-0410-444C-8A3B-A44064BDA1B0}">
      <dsp:nvSpPr>
        <dsp:cNvPr id="0" name=""/>
        <dsp:cNvSpPr/>
      </dsp:nvSpPr>
      <dsp:spPr>
        <a:xfrm>
          <a:off x="2347208" y="2622604"/>
          <a:ext cx="574628" cy="57462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FFCF9C-B915-4E83-8908-91EA78E219D1}">
      <dsp:nvSpPr>
        <dsp:cNvPr id="0" name=""/>
        <dsp:cNvSpPr/>
      </dsp:nvSpPr>
      <dsp:spPr>
        <a:xfrm>
          <a:off x="1870178" y="3694619"/>
          <a:ext cx="1641796" cy="65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100" kern="1200" dirty="0"/>
            <a:t>Make data meaningful</a:t>
          </a:r>
        </a:p>
      </dsp:txBody>
      <dsp:txXfrm>
        <a:off x="1870178" y="3694619"/>
        <a:ext cx="1641796" cy="656718"/>
      </dsp:txXfrm>
    </dsp:sp>
    <dsp:sp modelId="{75E3A4FC-D46E-4049-B8F1-6F8C6B688BE5}">
      <dsp:nvSpPr>
        <dsp:cNvPr id="0" name=""/>
        <dsp:cNvSpPr/>
      </dsp:nvSpPr>
      <dsp:spPr>
        <a:xfrm>
          <a:off x="4741615" y="2380893"/>
          <a:ext cx="1001496" cy="1001496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0C1955-A8A6-4964-9FF0-24D3CDEEC34D}">
      <dsp:nvSpPr>
        <dsp:cNvPr id="0" name=""/>
        <dsp:cNvSpPr/>
      </dsp:nvSpPr>
      <dsp:spPr>
        <a:xfrm>
          <a:off x="4955048" y="2594327"/>
          <a:ext cx="574628" cy="574628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1AA182-8A3D-44BB-8275-97832FE8E1F6}">
      <dsp:nvSpPr>
        <dsp:cNvPr id="0" name=""/>
        <dsp:cNvSpPr/>
      </dsp:nvSpPr>
      <dsp:spPr>
        <a:xfrm>
          <a:off x="4421464" y="3694331"/>
          <a:ext cx="1641796" cy="65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100" kern="1200"/>
            <a:t>Words matter! Use certain words and avoiding others like: Homes, we, working people</a:t>
          </a:r>
        </a:p>
      </dsp:txBody>
      <dsp:txXfrm>
        <a:off x="4421464" y="3694331"/>
        <a:ext cx="1641796" cy="6567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 xmlns="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4F6964-B4AD-FB44-984C-618FBCBD1C8A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AF984E-2E8D-B74C-9342-25AC0C95C5E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HNtitleslid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30297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Nexa Bold"/>
                <a:cs typeface="Nexa Bold"/>
              </a:rPr>
              <a:t>PRESENTATION</a:t>
            </a:r>
            <a:r>
              <a:rPr lang="en-US" baseline="0" dirty="0">
                <a:solidFill>
                  <a:schemeClr val="bg1"/>
                </a:solidFill>
                <a:latin typeface="Nexa Bold"/>
                <a:cs typeface="Nexa Bold"/>
              </a:rPr>
              <a:t> TITLE</a:t>
            </a:r>
            <a:endParaRPr lang="en-US" dirty="0">
              <a:solidFill>
                <a:schemeClr val="bg1"/>
              </a:solidFill>
              <a:latin typeface="Nexa Bold"/>
              <a:cs typeface="Nexa Bold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556769" y="1662545"/>
            <a:ext cx="4926061" cy="3262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800" dirty="0">
                <a:solidFill>
                  <a:srgbClr val="434449"/>
                </a:solidFill>
                <a:latin typeface="Nexa Bold"/>
                <a:cs typeface="Nexa Bold"/>
              </a:rPr>
              <a:t>Agenda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2800" dirty="0">
              <a:solidFill>
                <a:srgbClr val="434449"/>
              </a:solidFill>
              <a:latin typeface="Nexa Bold"/>
              <a:cs typeface="Nexa Bold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200" dirty="0">
                <a:solidFill>
                  <a:srgbClr val="434449"/>
                </a:solidFill>
                <a:latin typeface="Nexa Regular"/>
                <a:cs typeface="Nexa Regular"/>
              </a:rPr>
              <a:t>Main subject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200" dirty="0">
                <a:solidFill>
                  <a:srgbClr val="434449"/>
                </a:solidFill>
                <a:latin typeface="Nexa Regular"/>
                <a:cs typeface="Nexa Regular"/>
              </a:rPr>
              <a:t>Second</a:t>
            </a:r>
            <a:r>
              <a:rPr lang="en-US" sz="2200" baseline="0" dirty="0">
                <a:solidFill>
                  <a:srgbClr val="434449"/>
                </a:solidFill>
                <a:latin typeface="Nexa Regular"/>
                <a:cs typeface="Nexa Regular"/>
              </a:rPr>
              <a:t> level</a:t>
            </a:r>
            <a:endParaRPr lang="en-US" sz="2200" dirty="0">
              <a:solidFill>
                <a:srgbClr val="434449"/>
              </a:solidFill>
              <a:latin typeface="Nexa Regular"/>
              <a:cs typeface="Nexa Regular"/>
            </a:endParaRPr>
          </a:p>
          <a:p>
            <a:pPr marL="1257300" lvl="2" indent="-342900">
              <a:buFont typeface="Lucida Grande"/>
              <a:buChar char="–"/>
            </a:pPr>
            <a:r>
              <a:rPr lang="en-US" sz="2200" dirty="0">
                <a:solidFill>
                  <a:srgbClr val="434449"/>
                </a:solidFill>
                <a:latin typeface="Nexa Regular"/>
                <a:cs typeface="Nexa Regular"/>
              </a:rPr>
              <a:t>Third level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200" baseline="0" dirty="0">
                <a:solidFill>
                  <a:srgbClr val="434449"/>
                </a:solidFill>
                <a:latin typeface="Nexa Regular"/>
                <a:cs typeface="Nexa Regular"/>
              </a:rPr>
              <a:t>Bullets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200" baseline="0" dirty="0">
                <a:solidFill>
                  <a:srgbClr val="434449"/>
                </a:solidFill>
                <a:latin typeface="Nexa Regular"/>
                <a:cs typeface="Nexa Regular"/>
              </a:rPr>
              <a:t>Bullets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sz="1800" baseline="0" dirty="0">
              <a:solidFill>
                <a:schemeClr val="tx1"/>
              </a:solidFill>
              <a:latin typeface="Nexa Bold"/>
              <a:cs typeface="Nexa Bold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sz="2200" dirty="0">
              <a:solidFill>
                <a:srgbClr val="434449"/>
              </a:solidFill>
              <a:latin typeface="Nexa Regular"/>
              <a:cs typeface="Nexa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291459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4F6964-B4AD-FB44-984C-618FBCBD1C8A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AF984E-2E8D-B74C-9342-25AC0C95C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545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4F6964-B4AD-FB44-984C-618FBCBD1C8A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AF984E-2E8D-B74C-9342-25AC0C95C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3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Nmainslid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867304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4C3364"/>
                </a:solidFill>
                <a:latin typeface="Nexa Bold"/>
                <a:cs typeface="Nexa Bold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92866"/>
            <a:ext cx="8229600" cy="45259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>
                <a:solidFill>
                  <a:srgbClr val="434449"/>
                </a:solidFill>
                <a:latin typeface="Nexa Regular"/>
                <a:cs typeface="Nexa Regular"/>
              </a:defRPr>
            </a:lvl1pPr>
            <a:lvl2pPr>
              <a:defRPr sz="2200">
                <a:solidFill>
                  <a:srgbClr val="434449"/>
                </a:solidFill>
                <a:latin typeface="Nexa Regular"/>
                <a:cs typeface="Nexa Regular"/>
              </a:defRPr>
            </a:lvl2pPr>
            <a:lvl3pPr>
              <a:defRPr sz="2200">
                <a:solidFill>
                  <a:srgbClr val="434449"/>
                </a:solidFill>
                <a:latin typeface="Nexa Regular"/>
                <a:cs typeface="Nexa Regular"/>
              </a:defRPr>
            </a:lvl3pPr>
            <a:lvl4pPr marL="1600200" indent="-228600">
              <a:buFont typeface="Arial"/>
              <a:buChar char="–"/>
              <a:defRPr sz="2200">
                <a:solidFill>
                  <a:srgbClr val="434449"/>
                </a:solidFill>
                <a:latin typeface="Nexa Regular"/>
                <a:cs typeface="Nexa Regular"/>
              </a:defRPr>
            </a:lvl4pPr>
            <a:lvl5pPr>
              <a:defRPr sz="2200">
                <a:solidFill>
                  <a:srgbClr val="434449"/>
                </a:solidFill>
                <a:latin typeface="Nexa Regular"/>
                <a:cs typeface="Nexa Regular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8234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NpptPUrpl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677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NpptGREE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970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4F6964-B4AD-FB44-984C-618FBCBD1C8A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AF984E-2E8D-B74C-9342-25AC0C95C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685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4F6964-B4AD-FB44-984C-618FBCBD1C8A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AF984E-2E8D-B74C-9342-25AC0C95C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90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4F6964-B4AD-FB44-984C-618FBCBD1C8A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AF984E-2E8D-B74C-9342-25AC0C95C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532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4F6964-B4AD-FB44-984C-618FBCBD1C8A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AF984E-2E8D-B74C-9342-25AC0C95C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560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4F6964-B4AD-FB44-984C-618FBCBD1C8A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AF984E-2E8D-B74C-9342-25AC0C95C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411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6739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mesforourfuture.org/" TargetMode="External"/><Relationship Id="rId2" Type="http://schemas.openxmlformats.org/officeDocument/2006/relationships/hyperlink" Target="mailto:sarah@housingnorth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Ncoverpp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382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E77621-857E-4CD9-B295-8AAEFA5DD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399" y="637398"/>
            <a:ext cx="8229600" cy="1143000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How can I get </a:t>
            </a:r>
            <a:r>
              <a:rPr lang="en-US" dirty="0">
                <a:latin typeface="Arial Black" panose="020B0A04020102020204" pitchFamily="34" charset="0"/>
              </a:rPr>
              <a:t>i</a:t>
            </a:r>
            <a:r>
              <a:rPr lang="en-US" dirty="0" smtClean="0">
                <a:latin typeface="Arial Black" panose="020B0A04020102020204" pitchFamily="34" charset="0"/>
              </a:rPr>
              <a:t>nvolved</a:t>
            </a:r>
            <a:r>
              <a:rPr lang="en-US" dirty="0">
                <a:latin typeface="Arial Black" panose="020B0A04020102020204" pitchFamily="34" charset="0"/>
              </a:rPr>
              <a:t>?</a:t>
            </a:r>
          </a:p>
        </p:txBody>
      </p:sp>
      <p:pic>
        <p:nvPicPr>
          <p:cNvPr id="5" name="Content Placeholder 4" descr="A drawing of a cartoon character&#10;&#10;Description automatically generated">
            <a:extLst>
              <a:ext uri="{FF2B5EF4-FFF2-40B4-BE49-F238E27FC236}">
                <a16:creationId xmlns:a16="http://schemas.microsoft.com/office/drawing/2014/main" xmlns="" id="{B815EC28-FF59-4313-B8E7-1365951D22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6174" y="1175284"/>
            <a:ext cx="3793148" cy="2124597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F8020B0D-7896-4096-B7C1-790D94850057}"/>
              </a:ext>
            </a:extLst>
          </p:cNvPr>
          <p:cNvSpPr txBox="1">
            <a:spLocks/>
          </p:cNvSpPr>
          <p:nvPr/>
        </p:nvSpPr>
        <p:spPr>
          <a:xfrm>
            <a:off x="371771" y="3412018"/>
            <a:ext cx="8229600" cy="3380669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rgbClr val="434449"/>
                </a:solidFill>
                <a:latin typeface="Nexa Regular"/>
                <a:ea typeface="+mn-ea"/>
                <a:cs typeface="Nexa Regular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rgbClr val="434449"/>
                </a:solidFill>
                <a:latin typeface="Nexa Regular"/>
                <a:ea typeface="+mn-ea"/>
                <a:cs typeface="Nexa Regular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rgbClr val="434449"/>
                </a:solidFill>
                <a:latin typeface="Nexa Regular"/>
                <a:ea typeface="+mn-ea"/>
                <a:cs typeface="Nexa Regular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rgbClr val="434449"/>
                </a:solidFill>
                <a:latin typeface="Nexa Regular"/>
                <a:ea typeface="+mn-ea"/>
                <a:cs typeface="Nexa Regular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rgbClr val="434449"/>
                </a:solidFill>
                <a:latin typeface="Nexa Regular"/>
                <a:ea typeface="+mn-ea"/>
                <a:cs typeface="Nexa Regular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Homes for our Future campaign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 call to action from the public, local governments, employers, and community organizations. It aims to offer clear courses of action and resources about how to participate in housing solutions.</a:t>
            </a:r>
            <a:r>
              <a:rPr lang="en-US" sz="1800" dirty="0"/>
              <a:t>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data and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 to support your advocacy efforts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Stay up-to-date with regional and local housing events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 up to receive updated information, newsletters and events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 support for a presentation or local housing effort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 your housing story to help build awareness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your community become Housing Ready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373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&amp; More Info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>
                <a:latin typeface="Nexa Bold"/>
              </a:rPr>
              <a:t>Sarah Lucas, Executive Director</a:t>
            </a:r>
          </a:p>
          <a:p>
            <a:pPr marL="0" indent="0" algn="ctr">
              <a:buNone/>
            </a:pPr>
            <a:r>
              <a:rPr lang="en-US" dirty="0">
                <a:latin typeface="Nexa Bold"/>
              </a:rPr>
              <a:t>Housing North</a:t>
            </a:r>
          </a:p>
          <a:p>
            <a:pPr marL="0" indent="0" algn="ctr">
              <a:buNone/>
            </a:pPr>
            <a:r>
              <a:rPr lang="en-US" dirty="0">
                <a:latin typeface="Nexa Bold"/>
              </a:rPr>
              <a:t>231-929-5034</a:t>
            </a:r>
          </a:p>
          <a:p>
            <a:pPr marL="0" indent="0" algn="ctr">
              <a:buNone/>
            </a:pPr>
            <a:r>
              <a:rPr lang="en-US" dirty="0">
                <a:latin typeface="Nexa Bold"/>
                <a:hlinkClick r:id="rId2"/>
              </a:rPr>
              <a:t>sarah@housingnorth.org</a:t>
            </a:r>
            <a:endParaRPr lang="en-US" dirty="0">
              <a:latin typeface="Nexa Bold"/>
            </a:endParaRPr>
          </a:p>
          <a:p>
            <a:pPr algn="ctr"/>
            <a:endParaRPr lang="en-US" dirty="0">
              <a:latin typeface="Nexa Bold"/>
            </a:endParaRPr>
          </a:p>
          <a:p>
            <a:pPr algn="ctr"/>
            <a:r>
              <a:rPr lang="en-US" dirty="0">
                <a:latin typeface="Nexa Bold"/>
              </a:rPr>
              <a:t>Data available at: </a:t>
            </a:r>
            <a:endParaRPr lang="en-US" dirty="0">
              <a:latin typeface="Nexa Bold"/>
              <a:hlinkClick r:id="rId3"/>
            </a:endParaRPr>
          </a:p>
          <a:p>
            <a:pPr marL="0" indent="0" algn="ctr">
              <a:buNone/>
            </a:pPr>
            <a:r>
              <a:rPr lang="en-US" dirty="0">
                <a:latin typeface="Nexa Bold"/>
                <a:hlinkClick r:id="rId3"/>
              </a:rPr>
              <a:t>www.Homesforourfuture.org</a:t>
            </a:r>
            <a:endParaRPr lang="en-US" dirty="0">
              <a:latin typeface="Nexa Bold"/>
            </a:endParaRPr>
          </a:p>
          <a:p>
            <a:pPr marL="0" indent="0" algn="ctr">
              <a:buNone/>
            </a:pPr>
            <a:endParaRPr 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55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xmlns="" id="{B0792D4F-247E-46FE-85FC-881DEFA41D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20EB13A-DEA0-4497-ACED-76C7F0B96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833" y="3277511"/>
            <a:ext cx="4608576" cy="3209544"/>
          </a:xfrm>
        </p:spPr>
        <p:txBody>
          <a:bodyPr anchor="t"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Organized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in 2018 by a cross-sector group of regional housing partners </a:t>
            </a:r>
            <a:endParaRPr lang="en-US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Working 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overcome the communications, policy, and financial barriers that stand in the way of housing solutions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Founded by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partners including Rotary Charities of Traverse City, the Frey Foundation, and Networks 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Northwest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10">
            <a:extLst>
              <a:ext uri="{FF2B5EF4-FFF2-40B4-BE49-F238E27FC236}">
                <a16:creationId xmlns:a16="http://schemas.microsoft.com/office/drawing/2014/main" xmlns="" id="{749A7284-D010-4ACB-A08A-FC3C3689B5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78947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xmlns="" id="{AC4ACB88-02B9-4CB7-A312-BE31BAB34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17" y="1371602"/>
            <a:ext cx="3707875" cy="5259397"/>
          </a:xfrm>
          <a:prstGeom prst="rect">
            <a:avLst/>
          </a:prstGeom>
        </p:spPr>
      </p:pic>
      <p:pic>
        <p:nvPicPr>
          <p:cNvPr id="8" name="Picture 7" descr="HNcoverppt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16" t="22042" r="17285" b="30591"/>
          <a:stretch/>
        </p:blipFill>
        <p:spPr>
          <a:xfrm>
            <a:off x="1635471" y="715845"/>
            <a:ext cx="2241586" cy="248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037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60CC2182-E438-4EB0-ABD4-DD949953C8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158" r="12176" b="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660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4BA3BB5-1E97-4216-859B-91FBAD4617EA}"/>
              </a:ext>
            </a:extLst>
          </p:cNvPr>
          <p:cNvSpPr txBox="1"/>
          <p:nvPr/>
        </p:nvSpPr>
        <p:spPr>
          <a:xfrm>
            <a:off x="0" y="631596"/>
            <a:ext cx="9144000" cy="101809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78985E-110D-4A49-8DC2-9247E3C5D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040" y="901394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BECOMING A HOUSING ADVOCATE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9D9FDA8-1FD7-4C99-9237-AFB89609E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5177" y="1793512"/>
            <a:ext cx="5396847" cy="4525963"/>
          </a:xfrm>
        </p:spPr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AGENDA</a:t>
            </a:r>
          </a:p>
          <a:p>
            <a:pPr algn="ctr"/>
            <a:endParaRPr lang="en-US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Housing North – Who we are, what we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Local Government 101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Communication Tools &amp; Techniques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Engaging Local Government</a:t>
            </a:r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Scenarios &amp; Small Group Discussions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Wrap-up &amp; Resources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5070F9C-9796-43A2-8EC0-A31EE2276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27" y="1649690"/>
            <a:ext cx="3324225" cy="520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938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7ADFCF-4CA7-4CA0-89A1-C55E8989F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6454" y="867304"/>
            <a:ext cx="6680345" cy="1143000"/>
          </a:xfrm>
        </p:spPr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Local Government &amp; Housing:</a:t>
            </a:r>
            <a:br>
              <a:rPr lang="en-US" dirty="0" smtClean="0">
                <a:latin typeface="Arial Black" panose="020B0A04020102020204" pitchFamily="34" charset="0"/>
              </a:rPr>
            </a:br>
            <a:r>
              <a:rPr lang="en-US" dirty="0" smtClean="0">
                <a:latin typeface="Arial Black" panose="020B0A04020102020204" pitchFamily="34" charset="0"/>
              </a:rPr>
              <a:t>Zoning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C7827E9-6D7C-4B92-A451-DE8658F1D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174" y="680087"/>
            <a:ext cx="1843124" cy="181854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DD3BAE-52A1-4431-B0CC-125BE0D17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014" y="2278161"/>
            <a:ext cx="8229600" cy="4371227"/>
          </a:xfrm>
        </p:spPr>
        <p:txBody>
          <a:bodyPr/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is it?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Determines what can be built and where – through zoning districts and allowed uses, site plan approvals, planned unit developments, special land use approvals, etc. </a:t>
            </a:r>
          </a:p>
          <a:p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Common points of contention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Higher-density housing types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Planned unit developments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Accessory dwelling units/granny flats, rooming/boarding houses, duplexes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Who’s in charge?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Planning Commission makes recommendation to elected board for zoning changes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Elected board issues final action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Planning Commission sometimes has final approval on site plans or planned unit developments</a:t>
            </a:r>
          </a:p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87119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7ADFCF-4CA7-4CA0-89A1-C55E8989F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6454" y="867304"/>
            <a:ext cx="6680345" cy="1143000"/>
          </a:xfrm>
        </p:spPr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Local Government &amp; Housing:</a:t>
            </a:r>
            <a:br>
              <a:rPr lang="en-US" dirty="0" smtClean="0">
                <a:latin typeface="Arial Black" panose="020B0A04020102020204" pitchFamily="34" charset="0"/>
              </a:rPr>
            </a:br>
            <a:r>
              <a:rPr lang="en-US" dirty="0" smtClean="0">
                <a:latin typeface="Arial Black" panose="020B0A04020102020204" pitchFamily="34" charset="0"/>
              </a:rPr>
              <a:t>Tax &amp; Other Incentives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C7827E9-6D7C-4B92-A451-DE8658F1D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174" y="680087"/>
            <a:ext cx="1843124" cy="181854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DD3BAE-52A1-4431-B0CC-125BE0D17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014" y="2278161"/>
            <a:ext cx="8229600" cy="4371227"/>
          </a:xfrm>
        </p:spPr>
        <p:txBody>
          <a:bodyPr/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is it?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Payment in lieu of taxes (PILOT) reduces tax costs for developers and is required for certain funding programs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Land bank authorities and brownfield redevelopment authorities can provide low-interest loans or grants for certain activities</a:t>
            </a:r>
          </a:p>
          <a:p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Common points of contention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Are we giving “handouts” to developers?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Who’s in charge?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Elected board issues approval for PILOT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County Land Bank Authority or Brownfield Authority can make some decisions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County Board approval required for some decisions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97975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7ADFCF-4CA7-4CA0-89A1-C55E8989F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6454" y="867304"/>
            <a:ext cx="6680345" cy="1143000"/>
          </a:xfrm>
        </p:spPr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Local Government &amp; Housing:</a:t>
            </a:r>
            <a:br>
              <a:rPr lang="en-US" dirty="0" smtClean="0">
                <a:latin typeface="Arial Black" panose="020B0A04020102020204" pitchFamily="34" charset="0"/>
              </a:rPr>
            </a:br>
            <a:r>
              <a:rPr lang="en-US" dirty="0" smtClean="0">
                <a:latin typeface="Arial Black" panose="020B0A04020102020204" pitchFamily="34" charset="0"/>
              </a:rPr>
              <a:t>Property Ownership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C7827E9-6D7C-4B92-A451-DE8658F1D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174" y="680087"/>
            <a:ext cx="1843124" cy="181854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DD3BAE-52A1-4431-B0CC-125BE0D17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014" y="2278161"/>
            <a:ext cx="8229600" cy="4371227"/>
          </a:xfrm>
        </p:spPr>
        <p:txBody>
          <a:bodyPr/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is it?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Most local governments own some property – some of which might be appropriate for housing development</a:t>
            </a:r>
          </a:p>
          <a:p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Common points of contention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Should local governments maximize profit from sale of property, keep for public use, or donate/sell at below-market value for needed housing?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Who’s in charge?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Elected board agrees to terms of sale, which can include specific provisions around the type of housing to be built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32987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F457C3-1439-4D1B-8855-F30EDDB00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533" y="18255"/>
            <a:ext cx="8555615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 dirty="0">
                <a:latin typeface="Arial Black" panose="020B0A04020102020204" pitchFamily="34" charset="0"/>
              </a:rPr>
              <a:t/>
            </a:r>
            <a:br>
              <a:rPr lang="en-US" sz="1500" dirty="0">
                <a:latin typeface="Arial Black" panose="020B0A04020102020204" pitchFamily="34" charset="0"/>
              </a:rPr>
            </a:br>
            <a:r>
              <a:rPr lang="en-US" sz="1500" dirty="0">
                <a:latin typeface="Arial Black" panose="020B0A04020102020204" pitchFamily="34" charset="0"/>
              </a:rPr>
              <a:t/>
            </a:r>
            <a:br>
              <a:rPr lang="en-US" sz="1500" dirty="0">
                <a:latin typeface="Arial Black" panose="020B0A04020102020204" pitchFamily="34" charset="0"/>
              </a:rPr>
            </a:br>
            <a:r>
              <a:rPr lang="en-US" sz="1500" dirty="0">
                <a:latin typeface="Arial Black" panose="020B0A04020102020204" pitchFamily="34" charset="0"/>
              </a:rPr>
              <a:t/>
            </a:r>
            <a:br>
              <a:rPr lang="en-US" sz="1500" dirty="0">
                <a:latin typeface="Arial Black" panose="020B0A04020102020204" pitchFamily="34" charset="0"/>
              </a:rPr>
            </a:br>
            <a:r>
              <a:rPr lang="en-US" sz="1500" dirty="0">
                <a:latin typeface="Arial Black" panose="020B0A04020102020204" pitchFamily="34" charset="0"/>
              </a:rPr>
              <a:t/>
            </a:r>
            <a:br>
              <a:rPr lang="en-US" sz="1500" dirty="0">
                <a:latin typeface="Arial Black" panose="020B0A04020102020204" pitchFamily="34" charset="0"/>
              </a:rPr>
            </a:br>
            <a:r>
              <a:rPr lang="en-US" dirty="0">
                <a:latin typeface="Arial Black" panose="020B0A04020102020204" pitchFamily="34" charset="0"/>
              </a:rPr>
              <a:t>Communication Tips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DD405C1E-C549-4686-BDF2-33FA8BD26C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699547"/>
              </p:ext>
            </p:extLst>
          </p:nvPr>
        </p:nvGraphicFramePr>
        <p:xfrm>
          <a:off x="293534" y="1825625"/>
          <a:ext cx="855561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2215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7120" y="2894436"/>
            <a:ext cx="81406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chemeClr val="bg1"/>
                </a:solidFill>
                <a:latin typeface="Nexa Bold"/>
                <a:cs typeface="Nexa Bold"/>
              </a:rPr>
              <a:t>Because of long-term trends, there is a real shortage of homes. Many middle-class workers young and old are no longer able to live in our towns and rural areas. We risk creating communities where only the wealthy can live.</a:t>
            </a:r>
          </a:p>
        </p:txBody>
      </p:sp>
    </p:spTree>
    <p:extLst>
      <p:ext uri="{BB962C8B-B14F-4D97-AF65-F5344CB8AC3E}">
        <p14:creationId xmlns:p14="http://schemas.microsoft.com/office/powerpoint/2010/main" val="14881849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1414</TotalTime>
  <Words>515</Words>
  <Application>Microsoft Office PowerPoint</Application>
  <PresentationFormat>On-screen Show (4:3)</PresentationFormat>
  <Paragraphs>71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BECOMING A HOUSING ADVOCATE </vt:lpstr>
      <vt:lpstr>Local Government &amp; Housing: Zoning</vt:lpstr>
      <vt:lpstr>Local Government &amp; Housing: Tax &amp; Other Incentives</vt:lpstr>
      <vt:lpstr>Local Government &amp; Housing: Property Ownership</vt:lpstr>
      <vt:lpstr>    Communication Tips</vt:lpstr>
      <vt:lpstr>PowerPoint Presentation</vt:lpstr>
      <vt:lpstr>How can I get involved?</vt:lpstr>
      <vt:lpstr>Questions &amp; More Info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Lissette Reyes</dc:creator>
  <cp:lastModifiedBy>Sarah Lucas</cp:lastModifiedBy>
  <cp:revision>8</cp:revision>
  <dcterms:created xsi:type="dcterms:W3CDTF">2020-01-16T21:57:44Z</dcterms:created>
  <dcterms:modified xsi:type="dcterms:W3CDTF">2020-01-21T14:17:11Z</dcterms:modified>
</cp:coreProperties>
</file>