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004" r:id="rId2"/>
    <p:sldId id="1996" r:id="rId3"/>
    <p:sldId id="327" r:id="rId4"/>
    <p:sldId id="326" r:id="rId5"/>
    <p:sldId id="331" r:id="rId6"/>
    <p:sldId id="1990" r:id="rId7"/>
    <p:sldId id="1998" r:id="rId8"/>
    <p:sldId id="1997" r:id="rId9"/>
    <p:sldId id="2003" r:id="rId10"/>
    <p:sldId id="1993" r:id="rId11"/>
    <p:sldId id="1999" r:id="rId12"/>
    <p:sldId id="2000" r:id="rId13"/>
    <p:sldId id="2001" r:id="rId14"/>
    <p:sldId id="1992" r:id="rId15"/>
    <p:sldId id="335" r:id="rId16"/>
    <p:sldId id="337" r:id="rId17"/>
    <p:sldId id="1995"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2F5597"/>
    <a:srgbClr val="D6E1C3"/>
    <a:srgbClr val="5F4777"/>
    <a:srgbClr val="6E88B6"/>
    <a:srgbClr val="FFFFFF"/>
    <a:srgbClr val="7094D3"/>
    <a:srgbClr val="A293AF"/>
    <a:srgbClr val="7E6A8F"/>
    <a:srgbClr val="E954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8228" autoAdjust="0"/>
  </p:normalViewPr>
  <p:slideViewPr>
    <p:cSldViewPr snapToGrid="0">
      <p:cViewPr>
        <p:scale>
          <a:sx n="66" d="100"/>
          <a:sy n="66" d="100"/>
        </p:scale>
        <p:origin x="-666" y="-312"/>
      </p:cViewPr>
      <p:guideLst>
        <p:guide orient="horz" pos="2160"/>
        <p:guide pos="3840"/>
      </p:guideLst>
    </p:cSldViewPr>
  </p:slideViewPr>
  <p:outlineViewPr>
    <p:cViewPr>
      <p:scale>
        <a:sx n="33" d="100"/>
        <a:sy n="33" d="100"/>
      </p:scale>
      <p:origin x="0" y="-7853"/>
    </p:cViewPr>
  </p:outlineViewPr>
  <p:notesTextViewPr>
    <p:cViewPr>
      <p:scale>
        <a:sx n="125" d="100"/>
        <a:sy n="125"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589F19-F07D-4EC4-9199-CD75CD0C6868}" type="datetimeFigureOut">
              <a:rPr lang="en-US" smtClean="0"/>
              <a:t>6/7/2020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96C1EF-AB72-47BD-97C8-F100D999AA22}" type="slidenum">
              <a:rPr lang="en-US" smtClean="0"/>
              <a:t>‹#›</a:t>
            </a:fld>
            <a:endParaRPr lang="en-US"/>
          </a:p>
        </p:txBody>
      </p:sp>
    </p:spTree>
    <p:extLst>
      <p:ext uri="{BB962C8B-B14F-4D97-AF65-F5344CB8AC3E}">
        <p14:creationId xmlns:p14="http://schemas.microsoft.com/office/powerpoint/2010/main" val="1822453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“Campaign” umbrella</a:t>
            </a:r>
          </a:p>
          <a:p>
            <a:r>
              <a:rPr lang="en-US" dirty="0"/>
              <a:t>What is it for? WHO is it for?</a:t>
            </a:r>
          </a:p>
        </p:txBody>
      </p:sp>
      <p:sp>
        <p:nvSpPr>
          <p:cNvPr id="4" name="Slide Number Placeholder 3"/>
          <p:cNvSpPr>
            <a:spLocks noGrp="1"/>
          </p:cNvSpPr>
          <p:nvPr>
            <p:ph type="sldNum" sz="quarter" idx="5"/>
          </p:nvPr>
        </p:nvSpPr>
        <p:spPr/>
        <p:txBody>
          <a:bodyPr/>
          <a:lstStyle/>
          <a:p>
            <a:fld id="{01953BC9-6CAB-4B45-B921-51566C9D6176}" type="slidenum">
              <a:rPr lang="en-US" smtClean="0"/>
              <a:pPr/>
              <a:t>2</a:t>
            </a:fld>
            <a:endParaRPr lang="en-US" dirty="0"/>
          </a:p>
        </p:txBody>
      </p:sp>
    </p:spTree>
    <p:extLst>
      <p:ext uri="{BB962C8B-B14F-4D97-AF65-F5344CB8AC3E}">
        <p14:creationId xmlns:p14="http://schemas.microsoft.com/office/powerpoint/2010/main" val="2463855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BA6AC5-C52D-4A3B-AB01-0A5FC5745A83}" type="slidenum">
              <a:rPr lang="en-US" smtClean="0"/>
              <a:t>3</a:t>
            </a:fld>
            <a:endParaRPr lang="en-US"/>
          </a:p>
        </p:txBody>
      </p:sp>
    </p:spTree>
    <p:extLst>
      <p:ext uri="{BB962C8B-B14F-4D97-AF65-F5344CB8AC3E}">
        <p14:creationId xmlns:p14="http://schemas.microsoft.com/office/powerpoint/2010/main" val="3781208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“Campaign” umbrella</a:t>
            </a:r>
          </a:p>
          <a:p>
            <a:r>
              <a:rPr lang="en-US" dirty="0"/>
              <a:t>What is it for? WHO is it for?</a:t>
            </a:r>
          </a:p>
        </p:txBody>
      </p:sp>
      <p:sp>
        <p:nvSpPr>
          <p:cNvPr id="4" name="Slide Number Placeholder 3"/>
          <p:cNvSpPr>
            <a:spLocks noGrp="1"/>
          </p:cNvSpPr>
          <p:nvPr>
            <p:ph type="sldNum" sz="quarter" idx="5"/>
          </p:nvPr>
        </p:nvSpPr>
        <p:spPr/>
        <p:txBody>
          <a:bodyPr/>
          <a:lstStyle/>
          <a:p>
            <a:fld id="{01953BC9-6CAB-4B45-B921-51566C9D6176}" type="slidenum">
              <a:rPr lang="en-US" smtClean="0"/>
              <a:pPr/>
              <a:t>14</a:t>
            </a:fld>
            <a:endParaRPr lang="en-US" dirty="0"/>
          </a:p>
        </p:txBody>
      </p:sp>
    </p:spTree>
    <p:extLst>
      <p:ext uri="{BB962C8B-B14F-4D97-AF65-F5344CB8AC3E}">
        <p14:creationId xmlns:p14="http://schemas.microsoft.com/office/powerpoint/2010/main" val="1276009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You’re doing it right now by being here! You’re learning and hopefully you will teach what you’ve learned to others, but there’s more you can do. Show up, Speak up, post comments, write letters…</a:t>
            </a:r>
          </a:p>
        </p:txBody>
      </p:sp>
      <p:sp>
        <p:nvSpPr>
          <p:cNvPr id="4" name="Slide Number Placeholder 3"/>
          <p:cNvSpPr>
            <a:spLocks noGrp="1"/>
          </p:cNvSpPr>
          <p:nvPr>
            <p:ph type="sldNum" sz="quarter" idx="5"/>
          </p:nvPr>
        </p:nvSpPr>
        <p:spPr/>
        <p:txBody>
          <a:bodyPr/>
          <a:lstStyle/>
          <a:p>
            <a:fld id="{5B96C1EF-AB72-47BD-97C8-F100D999AA22}" type="slidenum">
              <a:rPr lang="en-US" smtClean="0"/>
              <a:t>16</a:t>
            </a:fld>
            <a:endParaRPr lang="en-US"/>
          </a:p>
        </p:txBody>
      </p:sp>
    </p:spTree>
    <p:extLst>
      <p:ext uri="{BB962C8B-B14F-4D97-AF65-F5344CB8AC3E}">
        <p14:creationId xmlns:p14="http://schemas.microsoft.com/office/powerpoint/2010/main" val="3041976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You’re doing it right now by being here! You’re learning and hopefully you will teach what you’ve learned to others, but there’s more you can do. Show up, Speak up, post comments, write letters…</a:t>
            </a:r>
          </a:p>
        </p:txBody>
      </p:sp>
      <p:sp>
        <p:nvSpPr>
          <p:cNvPr id="4" name="Slide Number Placeholder 3"/>
          <p:cNvSpPr>
            <a:spLocks noGrp="1"/>
          </p:cNvSpPr>
          <p:nvPr>
            <p:ph type="sldNum" sz="quarter" idx="5"/>
          </p:nvPr>
        </p:nvSpPr>
        <p:spPr/>
        <p:txBody>
          <a:bodyPr/>
          <a:lstStyle/>
          <a:p>
            <a:fld id="{5B96C1EF-AB72-47BD-97C8-F100D999AA22}" type="slidenum">
              <a:rPr lang="en-US" smtClean="0"/>
              <a:t>17</a:t>
            </a:fld>
            <a:endParaRPr lang="en-US"/>
          </a:p>
        </p:txBody>
      </p:sp>
    </p:spTree>
    <p:extLst>
      <p:ext uri="{BB962C8B-B14F-4D97-AF65-F5344CB8AC3E}">
        <p14:creationId xmlns:p14="http://schemas.microsoft.com/office/powerpoint/2010/main" val="17750456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7" name="Picture 16" descr="HNtitleslide.jpg">
            <a:extLst>
              <a:ext uri="{FF2B5EF4-FFF2-40B4-BE49-F238E27FC236}">
                <a16:creationId xmlns="" xmlns:a16="http://schemas.microsoft.com/office/drawing/2014/main" id="{2F83EA34-C271-4A31-9C10-6083C85F337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345936" y="0"/>
            <a:ext cx="5846064" cy="6858000"/>
          </a:xfrm>
          <a:prstGeom prst="rect">
            <a:avLst/>
          </a:prstGeom>
        </p:spPr>
      </p:pic>
      <p:pic>
        <p:nvPicPr>
          <p:cNvPr id="18" name="Picture 17" descr="HNtitleslide.jpg">
            <a:extLst>
              <a:ext uri="{FF2B5EF4-FFF2-40B4-BE49-F238E27FC236}">
                <a16:creationId xmlns="" xmlns:a16="http://schemas.microsoft.com/office/drawing/2014/main" id="{93DFB92E-604F-45F1-9BC3-2FAF9A57166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0"/>
            <a:ext cx="8046720" cy="6858000"/>
          </a:xfrm>
          <a:prstGeom prst="rect">
            <a:avLst/>
          </a:prstGeom>
        </p:spPr>
      </p:pic>
      <p:sp>
        <p:nvSpPr>
          <p:cNvPr id="2" name="Title 1">
            <a:extLst>
              <a:ext uri="{FF2B5EF4-FFF2-40B4-BE49-F238E27FC236}">
                <a16:creationId xmlns="" xmlns:a16="http://schemas.microsoft.com/office/drawing/2014/main" id="{F4E3FFBB-7210-43BF-AA55-B1B790792057}"/>
              </a:ext>
            </a:extLst>
          </p:cNvPr>
          <p:cNvSpPr>
            <a:spLocks noGrp="1"/>
          </p:cNvSpPr>
          <p:nvPr>
            <p:ph type="ctrTitle"/>
          </p:nvPr>
        </p:nvSpPr>
        <p:spPr>
          <a:xfrm>
            <a:off x="3438144" y="1497267"/>
            <a:ext cx="8136540" cy="2387600"/>
          </a:xfrm>
        </p:spPr>
        <p:txBody>
          <a:bodyPr anchor="b"/>
          <a:lstStyle>
            <a:lvl1pPr algn="l">
              <a:spcBef>
                <a:spcPts val="0"/>
              </a:spcBef>
              <a:spcAft>
                <a:spcPts val="0"/>
              </a:spcAft>
              <a:defRPr sz="6000">
                <a:solidFill>
                  <a:schemeClr val="accent3"/>
                </a:solidFill>
              </a:defRPr>
            </a:lvl1pPr>
          </a:lstStyle>
          <a:p>
            <a:r>
              <a:rPr lang="en-US" dirty="0"/>
              <a:t>Click to edit Master title style</a:t>
            </a:r>
          </a:p>
        </p:txBody>
      </p:sp>
      <p:sp>
        <p:nvSpPr>
          <p:cNvPr id="3" name="Subtitle 2">
            <a:extLst>
              <a:ext uri="{FF2B5EF4-FFF2-40B4-BE49-F238E27FC236}">
                <a16:creationId xmlns="" xmlns:a16="http://schemas.microsoft.com/office/drawing/2014/main" id="{0A8E9BFE-2D2A-42A3-A0F8-975F163DE6BB}"/>
              </a:ext>
            </a:extLst>
          </p:cNvPr>
          <p:cNvSpPr>
            <a:spLocks noGrp="1"/>
          </p:cNvSpPr>
          <p:nvPr>
            <p:ph type="subTitle" idx="1"/>
          </p:nvPr>
        </p:nvSpPr>
        <p:spPr>
          <a:xfrm>
            <a:off x="3438144" y="3912934"/>
            <a:ext cx="8136540" cy="1655762"/>
          </a:xfrm>
        </p:spPr>
        <p:txBody>
          <a:bodyPr/>
          <a:lstStyle>
            <a:lvl1pPr marL="0" indent="0" algn="l">
              <a:spcBef>
                <a:spcPts val="0"/>
              </a:spcBef>
              <a:spcAft>
                <a:spcPts val="0"/>
              </a:spcAft>
              <a:buNone/>
              <a:defRPr sz="2400">
                <a:solidFill>
                  <a:srgbClr val="5556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 xmlns:a16="http://schemas.microsoft.com/office/drawing/2014/main" id="{54F0DB7D-5EBE-4F9A-8C9E-8A993004E374}"/>
              </a:ext>
            </a:extLst>
          </p:cNvPr>
          <p:cNvSpPr>
            <a:spLocks noGrp="1"/>
          </p:cNvSpPr>
          <p:nvPr>
            <p:ph type="ftr" sz="quarter" idx="11"/>
          </p:nvPr>
        </p:nvSpPr>
        <p:spPr>
          <a:xfrm>
            <a:off x="0" y="6611779"/>
            <a:ext cx="4114800" cy="246221"/>
          </a:xfrm>
        </p:spPr>
        <p:txBody>
          <a:bodyPr>
            <a:spAutoFit/>
          </a:bodyPr>
          <a:lstStyle>
            <a:lvl1pPr algn="l">
              <a:defRPr>
                <a:solidFill>
                  <a:srgbClr val="B7C997"/>
                </a:solidFill>
              </a:defRPr>
            </a:lvl1pPr>
          </a:lstStyle>
          <a:p>
            <a:r>
              <a:rPr lang="en-US" dirty="0"/>
              <a:t>Housing North 2019</a:t>
            </a:r>
          </a:p>
        </p:txBody>
      </p:sp>
      <p:sp>
        <p:nvSpPr>
          <p:cNvPr id="27" name="TextBox 26">
            <a:extLst>
              <a:ext uri="{FF2B5EF4-FFF2-40B4-BE49-F238E27FC236}">
                <a16:creationId xmlns="" xmlns:a16="http://schemas.microsoft.com/office/drawing/2014/main" id="{0BA720F5-A5C8-4057-9EA7-032A4A83D620}"/>
              </a:ext>
            </a:extLst>
          </p:cNvPr>
          <p:cNvSpPr txBox="1"/>
          <p:nvPr userDrawn="1"/>
        </p:nvSpPr>
        <p:spPr>
          <a:xfrm>
            <a:off x="0" y="0"/>
            <a:ext cx="3337560" cy="207963"/>
          </a:xfrm>
          <a:prstGeom prst="rect">
            <a:avLst/>
          </a:prstGeom>
          <a:noFill/>
        </p:spPr>
        <p:txBody>
          <a:bodyPr wrap="square" rtlCol="0">
            <a:noAutofit/>
          </a:bodyPr>
          <a:lstStyle/>
          <a:p>
            <a:endParaRPr lang="en-US" dirty="0"/>
          </a:p>
        </p:txBody>
      </p:sp>
    </p:spTree>
    <p:extLst>
      <p:ext uri="{BB962C8B-B14F-4D97-AF65-F5344CB8AC3E}">
        <p14:creationId xmlns:p14="http://schemas.microsoft.com/office/powerpoint/2010/main" val="3802510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7CF408-50D1-453B-A600-74C76AC897D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 xmlns:a16="http://schemas.microsoft.com/office/drawing/2014/main" id="{D44A099F-5772-4F2F-9E6B-04AE3234E63B}"/>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 xmlns:a16="http://schemas.microsoft.com/office/drawing/2014/main" id="{E2FBDD08-EE06-406D-82F3-09E17AAB6CF5}"/>
              </a:ext>
            </a:extLst>
          </p:cNvPr>
          <p:cNvSpPr>
            <a:spLocks noGrp="1"/>
          </p:cNvSpPr>
          <p:nvPr>
            <p:ph type="ftr" sz="quarter" idx="11"/>
          </p:nvPr>
        </p:nvSpPr>
        <p:spPr/>
        <p:txBody>
          <a:bodyPr/>
          <a:lstStyle/>
          <a:p>
            <a:r>
              <a:rPr lang="en-US"/>
              <a:t>Housing North 2019</a:t>
            </a:r>
          </a:p>
        </p:txBody>
      </p:sp>
      <p:sp>
        <p:nvSpPr>
          <p:cNvPr id="6" name="Slide Number Placeholder 5">
            <a:extLst>
              <a:ext uri="{FF2B5EF4-FFF2-40B4-BE49-F238E27FC236}">
                <a16:creationId xmlns="" xmlns:a16="http://schemas.microsoft.com/office/drawing/2014/main" id="{3A825FFF-73B6-41F6-949A-875D871DAD09}"/>
              </a:ext>
            </a:extLst>
          </p:cNvPr>
          <p:cNvSpPr>
            <a:spLocks noGrp="1"/>
          </p:cNvSpPr>
          <p:nvPr>
            <p:ph type="sldNum" sz="quarter" idx="12"/>
          </p:nvPr>
        </p:nvSpPr>
        <p:spPr/>
        <p:txBody>
          <a:bodyPr/>
          <a:lstStyle/>
          <a:p>
            <a:fld id="{CC51C8D2-D7CB-4527-9110-A7992170F953}" type="slidenum">
              <a:rPr lang="en-US" smtClean="0"/>
              <a:t>‹#›</a:t>
            </a:fld>
            <a:endParaRPr lang="en-US"/>
          </a:p>
        </p:txBody>
      </p:sp>
      <p:cxnSp>
        <p:nvCxnSpPr>
          <p:cNvPr id="7" name="Straight Connector 6">
            <a:extLst>
              <a:ext uri="{FF2B5EF4-FFF2-40B4-BE49-F238E27FC236}">
                <a16:creationId xmlns="" xmlns:a16="http://schemas.microsoft.com/office/drawing/2014/main" id="{85C3E016-7DBB-41E3-B045-B19563C3B3C0}"/>
              </a:ext>
            </a:extLst>
          </p:cNvPr>
          <p:cNvCxnSpPr>
            <a:cxnSpLocks/>
          </p:cNvCxnSpPr>
          <p:nvPr userDrawn="1"/>
        </p:nvCxnSpPr>
        <p:spPr>
          <a:xfrm>
            <a:off x="358815" y="6611779"/>
            <a:ext cx="0" cy="24450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79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HNpptGREEN.jpg">
            <a:extLst>
              <a:ext uri="{FF2B5EF4-FFF2-40B4-BE49-F238E27FC236}">
                <a16:creationId xmlns="" xmlns:a16="http://schemas.microsoft.com/office/drawing/2014/main" id="{55C20A77-BF4A-4995-9847-1CAA6CFA2B8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933442" y="-1713"/>
            <a:ext cx="6258558" cy="6858000"/>
          </a:xfrm>
          <a:prstGeom prst="rect">
            <a:avLst/>
          </a:prstGeom>
        </p:spPr>
      </p:pic>
      <p:sp>
        <p:nvSpPr>
          <p:cNvPr id="9" name="TextBox 8">
            <a:extLst>
              <a:ext uri="{FF2B5EF4-FFF2-40B4-BE49-F238E27FC236}">
                <a16:creationId xmlns="" xmlns:a16="http://schemas.microsoft.com/office/drawing/2014/main" id="{83FD63DA-F175-47A8-9139-8056B544C75F}"/>
              </a:ext>
            </a:extLst>
          </p:cNvPr>
          <p:cNvSpPr txBox="1"/>
          <p:nvPr userDrawn="1"/>
        </p:nvSpPr>
        <p:spPr>
          <a:xfrm>
            <a:off x="0" y="0"/>
            <a:ext cx="6089650" cy="6858000"/>
          </a:xfrm>
          <a:prstGeom prst="rect">
            <a:avLst/>
          </a:prstGeom>
          <a:solidFill>
            <a:srgbClr val="638C3C"/>
          </a:solidFill>
        </p:spPr>
        <p:txBody>
          <a:bodyPr wrap="square" rtlCol="0">
            <a:spAutoFit/>
          </a:bodyPr>
          <a:lstStyle/>
          <a:p>
            <a:endParaRPr lang="en-US" dirty="0"/>
          </a:p>
        </p:txBody>
      </p:sp>
      <p:sp>
        <p:nvSpPr>
          <p:cNvPr id="2" name="Title 1">
            <a:extLst>
              <a:ext uri="{FF2B5EF4-FFF2-40B4-BE49-F238E27FC236}">
                <a16:creationId xmlns="" xmlns:a16="http://schemas.microsoft.com/office/drawing/2014/main" id="{81FD9008-45C5-4D35-A83C-FF6CE4960294}"/>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 xmlns:a16="http://schemas.microsoft.com/office/drawing/2014/main" id="{49FE70E3-6312-4C76-83A3-B1B9B59CE1FC}"/>
              </a:ext>
            </a:extLst>
          </p:cNvPr>
          <p:cNvSpPr>
            <a:spLocks noGrp="1"/>
          </p:cNvSpPr>
          <p:nvPr>
            <p:ph type="body" idx="1"/>
          </p:nvPr>
        </p:nvSpPr>
        <p:spPr>
          <a:xfrm>
            <a:off x="831850" y="4589463"/>
            <a:ext cx="10515600" cy="1500187"/>
          </a:xfrm>
        </p:spPr>
        <p:txBody>
          <a:bodyPr/>
          <a:lstStyle>
            <a:lvl1pPr marL="0" indent="0">
              <a:buNone/>
              <a:defRPr sz="2400">
                <a:solidFill>
                  <a:srgbClr val="C8D5B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 xmlns:a16="http://schemas.microsoft.com/office/drawing/2014/main" id="{4D224443-34B2-48BB-B010-BDBD8D8F4C5B}"/>
              </a:ext>
            </a:extLst>
          </p:cNvPr>
          <p:cNvSpPr>
            <a:spLocks noGrp="1"/>
          </p:cNvSpPr>
          <p:nvPr>
            <p:ph type="ftr" sz="quarter" idx="11"/>
          </p:nvPr>
        </p:nvSpPr>
        <p:spPr/>
        <p:txBody>
          <a:bodyPr/>
          <a:lstStyle/>
          <a:p>
            <a:r>
              <a:rPr lang="en-US"/>
              <a:t>Housing North 2019</a:t>
            </a:r>
          </a:p>
        </p:txBody>
      </p:sp>
      <p:sp>
        <p:nvSpPr>
          <p:cNvPr id="6" name="Slide Number Placeholder 5">
            <a:extLst>
              <a:ext uri="{FF2B5EF4-FFF2-40B4-BE49-F238E27FC236}">
                <a16:creationId xmlns="" xmlns:a16="http://schemas.microsoft.com/office/drawing/2014/main" id="{9B91BE58-8523-4C9D-A3DF-C0C893B14CE6}"/>
              </a:ext>
            </a:extLst>
          </p:cNvPr>
          <p:cNvSpPr>
            <a:spLocks noGrp="1"/>
          </p:cNvSpPr>
          <p:nvPr>
            <p:ph type="sldNum" sz="quarter" idx="12"/>
          </p:nvPr>
        </p:nvSpPr>
        <p:spPr/>
        <p:txBody>
          <a:bodyPr/>
          <a:lstStyle/>
          <a:p>
            <a:fld id="{CC51C8D2-D7CB-4527-9110-A7992170F953}" type="slidenum">
              <a:rPr lang="en-US" smtClean="0"/>
              <a:t>‹#›</a:t>
            </a:fld>
            <a:endParaRPr lang="en-US"/>
          </a:p>
        </p:txBody>
      </p:sp>
      <p:cxnSp>
        <p:nvCxnSpPr>
          <p:cNvPr id="7" name="Straight Connector 6">
            <a:extLst>
              <a:ext uri="{FF2B5EF4-FFF2-40B4-BE49-F238E27FC236}">
                <a16:creationId xmlns="" xmlns:a16="http://schemas.microsoft.com/office/drawing/2014/main" id="{E0EE037D-FA69-4160-AA0B-BD91AD4B2327}"/>
              </a:ext>
            </a:extLst>
          </p:cNvPr>
          <p:cNvCxnSpPr>
            <a:cxnSpLocks/>
          </p:cNvCxnSpPr>
          <p:nvPr userDrawn="1"/>
        </p:nvCxnSpPr>
        <p:spPr>
          <a:xfrm>
            <a:off x="358815" y="6611779"/>
            <a:ext cx="0" cy="24450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189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10" name="Picture 9" descr="HNpptPUrple.jpg">
            <a:extLst>
              <a:ext uri="{FF2B5EF4-FFF2-40B4-BE49-F238E27FC236}">
                <a16:creationId xmlns="" xmlns:a16="http://schemas.microsoft.com/office/drawing/2014/main" id="{A8D5FF23-6C3E-4424-BED5-3B9E6FC868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933441" y="-3426"/>
            <a:ext cx="6245859" cy="6854952"/>
          </a:xfrm>
          <a:prstGeom prst="rect">
            <a:avLst/>
          </a:prstGeom>
        </p:spPr>
      </p:pic>
      <p:sp>
        <p:nvSpPr>
          <p:cNvPr id="9" name="TextBox 8">
            <a:extLst>
              <a:ext uri="{FF2B5EF4-FFF2-40B4-BE49-F238E27FC236}">
                <a16:creationId xmlns="" xmlns:a16="http://schemas.microsoft.com/office/drawing/2014/main" id="{83FD63DA-F175-47A8-9139-8056B544C75F}"/>
              </a:ext>
            </a:extLst>
          </p:cNvPr>
          <p:cNvSpPr txBox="1"/>
          <p:nvPr userDrawn="1"/>
        </p:nvSpPr>
        <p:spPr>
          <a:xfrm>
            <a:off x="0" y="0"/>
            <a:ext cx="6089650" cy="6858000"/>
          </a:xfrm>
          <a:prstGeom prst="rect">
            <a:avLst/>
          </a:prstGeom>
          <a:solidFill>
            <a:srgbClr val="5F4777"/>
          </a:solidFill>
        </p:spPr>
        <p:txBody>
          <a:bodyPr wrap="square" rtlCol="0">
            <a:spAutoFit/>
          </a:bodyPr>
          <a:lstStyle/>
          <a:p>
            <a:endParaRPr lang="en-US" dirty="0"/>
          </a:p>
        </p:txBody>
      </p:sp>
      <p:sp>
        <p:nvSpPr>
          <p:cNvPr id="2" name="Title 1">
            <a:extLst>
              <a:ext uri="{FF2B5EF4-FFF2-40B4-BE49-F238E27FC236}">
                <a16:creationId xmlns="" xmlns:a16="http://schemas.microsoft.com/office/drawing/2014/main" id="{81FD9008-45C5-4D35-A83C-FF6CE4960294}"/>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 xmlns:a16="http://schemas.microsoft.com/office/drawing/2014/main" id="{49FE70E3-6312-4C76-83A3-B1B9B59CE1FC}"/>
              </a:ext>
            </a:extLst>
          </p:cNvPr>
          <p:cNvSpPr>
            <a:spLocks noGrp="1"/>
          </p:cNvSpPr>
          <p:nvPr>
            <p:ph type="body" idx="1"/>
          </p:nvPr>
        </p:nvSpPr>
        <p:spPr>
          <a:xfrm>
            <a:off x="831850" y="4589463"/>
            <a:ext cx="10515600" cy="1500187"/>
          </a:xfrm>
        </p:spPr>
        <p:txBody>
          <a:bodyPr/>
          <a:lstStyle>
            <a:lvl1pPr marL="0" indent="0">
              <a:buNone/>
              <a:defRPr sz="2400">
                <a:solidFill>
                  <a:schemeClr val="accent2">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 xmlns:a16="http://schemas.microsoft.com/office/drawing/2014/main" id="{4D224443-34B2-48BB-B010-BDBD8D8F4C5B}"/>
              </a:ext>
            </a:extLst>
          </p:cNvPr>
          <p:cNvSpPr>
            <a:spLocks noGrp="1"/>
          </p:cNvSpPr>
          <p:nvPr>
            <p:ph type="ftr" sz="quarter" idx="11"/>
          </p:nvPr>
        </p:nvSpPr>
        <p:spPr/>
        <p:txBody>
          <a:bodyPr/>
          <a:lstStyle>
            <a:lvl1pPr>
              <a:defRPr>
                <a:solidFill>
                  <a:schemeClr val="accent2">
                    <a:lumMod val="40000"/>
                    <a:lumOff val="60000"/>
                  </a:schemeClr>
                </a:solidFill>
              </a:defRPr>
            </a:lvl1pPr>
          </a:lstStyle>
          <a:p>
            <a:r>
              <a:rPr lang="en-US"/>
              <a:t>Housing North 2019</a:t>
            </a:r>
          </a:p>
        </p:txBody>
      </p:sp>
      <p:sp>
        <p:nvSpPr>
          <p:cNvPr id="6" name="Slide Number Placeholder 5">
            <a:extLst>
              <a:ext uri="{FF2B5EF4-FFF2-40B4-BE49-F238E27FC236}">
                <a16:creationId xmlns="" xmlns:a16="http://schemas.microsoft.com/office/drawing/2014/main" id="{9B91BE58-8523-4C9D-A3DF-C0C893B14CE6}"/>
              </a:ext>
            </a:extLst>
          </p:cNvPr>
          <p:cNvSpPr>
            <a:spLocks noGrp="1"/>
          </p:cNvSpPr>
          <p:nvPr>
            <p:ph type="sldNum" sz="quarter" idx="12"/>
          </p:nvPr>
        </p:nvSpPr>
        <p:spPr/>
        <p:txBody>
          <a:bodyPr/>
          <a:lstStyle>
            <a:lvl1pPr>
              <a:defRPr>
                <a:solidFill>
                  <a:schemeClr val="accent2">
                    <a:lumMod val="40000"/>
                    <a:lumOff val="60000"/>
                  </a:schemeClr>
                </a:solidFill>
              </a:defRPr>
            </a:lvl1pPr>
          </a:lstStyle>
          <a:p>
            <a:fld id="{CC51C8D2-D7CB-4527-9110-A7992170F953}" type="slidenum">
              <a:rPr lang="en-US" smtClean="0"/>
              <a:pPr/>
              <a:t>‹#›</a:t>
            </a:fld>
            <a:endParaRPr lang="en-US"/>
          </a:p>
        </p:txBody>
      </p:sp>
      <p:cxnSp>
        <p:nvCxnSpPr>
          <p:cNvPr id="7" name="Straight Connector 6">
            <a:extLst>
              <a:ext uri="{FF2B5EF4-FFF2-40B4-BE49-F238E27FC236}">
                <a16:creationId xmlns="" xmlns:a16="http://schemas.microsoft.com/office/drawing/2014/main" id="{E0EE037D-FA69-4160-AA0B-BD91AD4B2327}"/>
              </a:ext>
            </a:extLst>
          </p:cNvPr>
          <p:cNvCxnSpPr>
            <a:cxnSpLocks/>
          </p:cNvCxnSpPr>
          <p:nvPr userDrawn="1"/>
        </p:nvCxnSpPr>
        <p:spPr>
          <a:xfrm>
            <a:off x="358815" y="6611779"/>
            <a:ext cx="0" cy="24450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4526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F62903-BC8D-4C36-9DC3-CFCB065D8CFB}"/>
              </a:ext>
            </a:extLst>
          </p:cNvPr>
          <p:cNvSpPr>
            <a:spLocks noGrp="1"/>
          </p:cNvSpPr>
          <p:nvPr>
            <p:ph type="title"/>
          </p:nvPr>
        </p:nvSpPr>
        <p:spPr/>
        <p:txBody>
          <a:bodyPr/>
          <a:lstStyle/>
          <a:p>
            <a:r>
              <a:rPr lang="en-US" dirty="0"/>
              <a:t>Click to edit Master title style</a:t>
            </a:r>
          </a:p>
        </p:txBody>
      </p:sp>
      <p:sp>
        <p:nvSpPr>
          <p:cNvPr id="4" name="Footer Placeholder 3">
            <a:extLst>
              <a:ext uri="{FF2B5EF4-FFF2-40B4-BE49-F238E27FC236}">
                <a16:creationId xmlns="" xmlns:a16="http://schemas.microsoft.com/office/drawing/2014/main" id="{CE493DC9-2285-4539-8600-06AAF717DE58}"/>
              </a:ext>
            </a:extLst>
          </p:cNvPr>
          <p:cNvSpPr>
            <a:spLocks noGrp="1"/>
          </p:cNvSpPr>
          <p:nvPr>
            <p:ph type="ftr" sz="quarter" idx="11"/>
          </p:nvPr>
        </p:nvSpPr>
        <p:spPr/>
        <p:txBody>
          <a:bodyPr/>
          <a:lstStyle/>
          <a:p>
            <a:r>
              <a:rPr lang="en-US" dirty="0"/>
              <a:t>Housing North 2019</a:t>
            </a:r>
          </a:p>
        </p:txBody>
      </p:sp>
      <p:sp>
        <p:nvSpPr>
          <p:cNvPr id="5" name="Slide Number Placeholder 4">
            <a:extLst>
              <a:ext uri="{FF2B5EF4-FFF2-40B4-BE49-F238E27FC236}">
                <a16:creationId xmlns="" xmlns:a16="http://schemas.microsoft.com/office/drawing/2014/main" id="{41A9D39C-2F7F-4F75-8480-EB0277BCC023}"/>
              </a:ext>
            </a:extLst>
          </p:cNvPr>
          <p:cNvSpPr>
            <a:spLocks noGrp="1"/>
          </p:cNvSpPr>
          <p:nvPr>
            <p:ph type="sldNum" sz="quarter" idx="12"/>
          </p:nvPr>
        </p:nvSpPr>
        <p:spPr/>
        <p:txBody>
          <a:bodyPr/>
          <a:lstStyle/>
          <a:p>
            <a:fld id="{CC51C8D2-D7CB-4527-9110-A7992170F953}" type="slidenum">
              <a:rPr lang="en-US" smtClean="0"/>
              <a:t>‹#›</a:t>
            </a:fld>
            <a:endParaRPr lang="en-US"/>
          </a:p>
        </p:txBody>
      </p:sp>
      <p:cxnSp>
        <p:nvCxnSpPr>
          <p:cNvPr id="6" name="Straight Connector 5">
            <a:extLst>
              <a:ext uri="{FF2B5EF4-FFF2-40B4-BE49-F238E27FC236}">
                <a16:creationId xmlns="" xmlns:a16="http://schemas.microsoft.com/office/drawing/2014/main" id="{1321075F-8E6E-4335-85F2-2426238A8D5E}"/>
              </a:ext>
            </a:extLst>
          </p:cNvPr>
          <p:cNvCxnSpPr>
            <a:cxnSpLocks/>
          </p:cNvCxnSpPr>
          <p:nvPr userDrawn="1"/>
        </p:nvCxnSpPr>
        <p:spPr>
          <a:xfrm>
            <a:off x="358815" y="6611779"/>
            <a:ext cx="0" cy="24450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 xmlns:a16="http://schemas.microsoft.com/office/drawing/2014/main" id="{873D8857-5EB6-4915-AF8D-44A53479D1B2}"/>
              </a:ext>
            </a:extLst>
          </p:cNvPr>
          <p:cNvSpPr>
            <a:spLocks noGrp="1"/>
          </p:cNvSpPr>
          <p:nvPr>
            <p:ph type="ftr" sz="quarter" idx="11"/>
          </p:nvPr>
        </p:nvSpPr>
        <p:spPr/>
        <p:txBody>
          <a:bodyPr/>
          <a:lstStyle/>
          <a:p>
            <a:r>
              <a:rPr lang="en-US"/>
              <a:t>Housing North 2019</a:t>
            </a:r>
          </a:p>
        </p:txBody>
      </p:sp>
      <p:sp>
        <p:nvSpPr>
          <p:cNvPr id="4" name="Slide Number Placeholder 3">
            <a:extLst>
              <a:ext uri="{FF2B5EF4-FFF2-40B4-BE49-F238E27FC236}">
                <a16:creationId xmlns="" xmlns:a16="http://schemas.microsoft.com/office/drawing/2014/main" id="{926ACABD-4CFD-4DE1-9F0B-9DAA0954AB3F}"/>
              </a:ext>
            </a:extLst>
          </p:cNvPr>
          <p:cNvSpPr>
            <a:spLocks noGrp="1"/>
          </p:cNvSpPr>
          <p:nvPr>
            <p:ph type="sldNum" sz="quarter" idx="12"/>
          </p:nvPr>
        </p:nvSpPr>
        <p:spPr/>
        <p:txBody>
          <a:bodyPr/>
          <a:lstStyle/>
          <a:p>
            <a:fld id="{CC51C8D2-D7CB-4527-9110-A7992170F953}" type="slidenum">
              <a:rPr lang="en-US" smtClean="0"/>
              <a:t>‹#›</a:t>
            </a:fld>
            <a:endParaRPr lang="en-US"/>
          </a:p>
        </p:txBody>
      </p:sp>
      <p:cxnSp>
        <p:nvCxnSpPr>
          <p:cNvPr id="5" name="Straight Connector 4">
            <a:extLst>
              <a:ext uri="{FF2B5EF4-FFF2-40B4-BE49-F238E27FC236}">
                <a16:creationId xmlns="" xmlns:a16="http://schemas.microsoft.com/office/drawing/2014/main" id="{6541160D-6198-4E4B-8E55-2B7E64097FE4}"/>
              </a:ext>
            </a:extLst>
          </p:cNvPr>
          <p:cNvCxnSpPr>
            <a:cxnSpLocks/>
          </p:cNvCxnSpPr>
          <p:nvPr userDrawn="1"/>
        </p:nvCxnSpPr>
        <p:spPr>
          <a:xfrm>
            <a:off x="358815" y="6611779"/>
            <a:ext cx="0" cy="24450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78389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200A434-E757-47EC-93C7-835219C97E8C}"/>
              </a:ext>
            </a:extLst>
          </p:cNvPr>
          <p:cNvSpPr>
            <a:spLocks noGrp="1"/>
          </p:cNvSpPr>
          <p:nvPr>
            <p:ph type="title"/>
          </p:nvPr>
        </p:nvSpPr>
        <p:spPr>
          <a:xfrm>
            <a:off x="419775" y="155448"/>
            <a:ext cx="11440160" cy="891032"/>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a:extLst>
              <a:ext uri="{FF2B5EF4-FFF2-40B4-BE49-F238E27FC236}">
                <a16:creationId xmlns="" xmlns:a16="http://schemas.microsoft.com/office/drawing/2014/main" id="{E710F484-E207-4E5E-BC81-7DA344DB5C7E}"/>
              </a:ext>
            </a:extLst>
          </p:cNvPr>
          <p:cNvSpPr>
            <a:spLocks noGrp="1"/>
          </p:cNvSpPr>
          <p:nvPr>
            <p:ph type="body" idx="1"/>
          </p:nvPr>
        </p:nvSpPr>
        <p:spPr>
          <a:xfrm>
            <a:off x="419774" y="1201928"/>
            <a:ext cx="1144015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 xmlns:a16="http://schemas.microsoft.com/office/drawing/2014/main" id="{4951F5F1-E386-40B3-ABF2-68F08FAFB048}"/>
              </a:ext>
            </a:extLst>
          </p:cNvPr>
          <p:cNvSpPr>
            <a:spLocks noGrp="1"/>
          </p:cNvSpPr>
          <p:nvPr>
            <p:ph type="ftr" sz="quarter" idx="3"/>
          </p:nvPr>
        </p:nvSpPr>
        <p:spPr>
          <a:xfrm>
            <a:off x="358815" y="6611779"/>
            <a:ext cx="3755985" cy="246221"/>
          </a:xfrm>
          <a:prstGeom prst="rect">
            <a:avLst/>
          </a:prstGeom>
        </p:spPr>
        <p:txBody>
          <a:bodyPr vert="horz" wrap="square" lIns="91440" tIns="45720" rIns="91440" bIns="45720" rtlCol="0" anchor="ctr">
            <a:spAutoFit/>
          </a:bodyPr>
          <a:lstStyle>
            <a:lvl1pPr algn="l">
              <a:defRPr sz="1000">
                <a:solidFill>
                  <a:srgbClr val="B7C997"/>
                </a:solidFill>
              </a:defRPr>
            </a:lvl1pPr>
          </a:lstStyle>
          <a:p>
            <a:r>
              <a:rPr lang="en-US"/>
              <a:t>Housing North 2019</a:t>
            </a:r>
            <a:endParaRPr lang="en-US" dirty="0"/>
          </a:p>
        </p:txBody>
      </p:sp>
      <p:sp>
        <p:nvSpPr>
          <p:cNvPr id="6" name="Slide Number Placeholder 5">
            <a:extLst>
              <a:ext uri="{FF2B5EF4-FFF2-40B4-BE49-F238E27FC236}">
                <a16:creationId xmlns="" xmlns:a16="http://schemas.microsoft.com/office/drawing/2014/main" id="{BBD8BFA1-0F69-4A3A-ACF2-9B1A8F9E54E8}"/>
              </a:ext>
            </a:extLst>
          </p:cNvPr>
          <p:cNvSpPr>
            <a:spLocks noGrp="1"/>
          </p:cNvSpPr>
          <p:nvPr>
            <p:ph type="sldNum" sz="quarter" idx="4"/>
          </p:nvPr>
        </p:nvSpPr>
        <p:spPr>
          <a:xfrm>
            <a:off x="0" y="6611779"/>
            <a:ext cx="358815" cy="246221"/>
          </a:xfrm>
          <a:prstGeom prst="rect">
            <a:avLst/>
          </a:prstGeom>
        </p:spPr>
        <p:txBody>
          <a:bodyPr vert="horz" wrap="square" lIns="91440" tIns="45720" rIns="91440" bIns="45720" rtlCol="0" anchor="ctr">
            <a:spAutoFit/>
          </a:bodyPr>
          <a:lstStyle>
            <a:lvl1pPr algn="r">
              <a:defRPr sz="1000">
                <a:solidFill>
                  <a:srgbClr val="B7C997"/>
                </a:solidFill>
              </a:defRPr>
            </a:lvl1pPr>
          </a:lstStyle>
          <a:p>
            <a:fld id="{CC51C8D2-D7CB-4527-9110-A7992170F953}" type="slidenum">
              <a:rPr lang="en-US" smtClean="0"/>
              <a:pPr/>
              <a:t>‹#›</a:t>
            </a:fld>
            <a:endParaRPr lang="en-US"/>
          </a:p>
        </p:txBody>
      </p:sp>
      <p:cxnSp>
        <p:nvCxnSpPr>
          <p:cNvPr id="8" name="Straight Connector 7">
            <a:extLst>
              <a:ext uri="{FF2B5EF4-FFF2-40B4-BE49-F238E27FC236}">
                <a16:creationId xmlns="" xmlns:a16="http://schemas.microsoft.com/office/drawing/2014/main" id="{EE14236D-76DE-4908-9A80-2476DBB4C354}"/>
              </a:ext>
            </a:extLst>
          </p:cNvPr>
          <p:cNvCxnSpPr>
            <a:cxnSpLocks/>
          </p:cNvCxnSpPr>
          <p:nvPr userDrawn="1"/>
        </p:nvCxnSpPr>
        <p:spPr>
          <a:xfrm>
            <a:off x="358815" y="6611779"/>
            <a:ext cx="0" cy="24450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 xmlns:a16="http://schemas.microsoft.com/office/drawing/2014/main" id="{4D4CF7DB-99DB-4EED-AF81-7BB9A1B871BA}"/>
              </a:ext>
            </a:extLst>
          </p:cNvPr>
          <p:cNvSpPr/>
          <p:nvPr userDrawn="1"/>
        </p:nvSpPr>
        <p:spPr>
          <a:xfrm>
            <a:off x="0" y="0"/>
            <a:ext cx="12192000" cy="15544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D82947F5-A193-4ED6-8D01-F3A69897F0FC}"/>
              </a:ext>
            </a:extLst>
          </p:cNvPr>
          <p:cNvSpPr txBox="1"/>
          <p:nvPr userDrawn="1"/>
        </p:nvSpPr>
        <p:spPr>
          <a:xfrm>
            <a:off x="0" y="0"/>
            <a:ext cx="1188720" cy="155448"/>
          </a:xfrm>
          <a:prstGeom prst="rect">
            <a:avLst/>
          </a:prstGeom>
          <a:solidFill>
            <a:schemeClr val="accent1"/>
          </a:solidFill>
        </p:spPr>
        <p:txBody>
          <a:bodyPr wrap="square" rtlCol="0">
            <a:noAutofit/>
          </a:bodyPr>
          <a:lstStyle/>
          <a:p>
            <a:endParaRPr lang="en-US" dirty="0"/>
          </a:p>
        </p:txBody>
      </p:sp>
    </p:spTree>
    <p:extLst>
      <p:ext uri="{BB962C8B-B14F-4D97-AF65-F5344CB8AC3E}">
        <p14:creationId xmlns:p14="http://schemas.microsoft.com/office/powerpoint/2010/main" val="1692460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6" r:id="rId4"/>
    <p:sldLayoutId id="2147483654" r:id="rId5"/>
    <p:sldLayoutId id="2147483655" r:id="rId6"/>
  </p:sldLayoutIdLst>
  <p:hf hdr="0" dt="0"/>
  <p:txStyles>
    <p:titleStyle>
      <a:lvl1pPr algn="l" defTabSz="914400" rtl="0" eaLnBrk="1" latinLnBrk="0" hangingPunct="1">
        <a:lnSpc>
          <a:spcPct val="80000"/>
        </a:lnSpc>
        <a:spcBef>
          <a:spcPct val="0"/>
        </a:spcBef>
        <a:buNone/>
        <a:defRPr sz="2800" b="1" kern="1200">
          <a:solidFill>
            <a:schemeClr val="accent3"/>
          </a:solidFill>
          <a:latin typeface="+mj-lt"/>
          <a:ea typeface="+mj-ea"/>
          <a:cs typeface="+mj-cs"/>
        </a:defRPr>
      </a:lvl1pPr>
    </p:titleStyle>
    <p:bodyStyle>
      <a:lvl1pPr marL="284163" indent="-284163" algn="l" defTabSz="914400" rtl="0" eaLnBrk="1" latinLnBrk="0" hangingPunct="1">
        <a:lnSpc>
          <a:spcPct val="100000"/>
        </a:lnSpc>
        <a:spcBef>
          <a:spcPts val="0"/>
        </a:spcBef>
        <a:spcAft>
          <a:spcPts val="600"/>
        </a:spcAft>
        <a:buClr>
          <a:schemeClr val="accent1"/>
        </a:buClr>
        <a:buFont typeface="Wingdings 2" panose="05020102010507070707" pitchFamily="18" charset="2"/>
        <a:buChar char="¾"/>
        <a:defRPr sz="2000" kern="1200">
          <a:solidFill>
            <a:schemeClr val="accent3"/>
          </a:solidFill>
          <a:latin typeface="+mn-lt"/>
          <a:ea typeface="+mn-ea"/>
          <a:cs typeface="+mn-cs"/>
        </a:defRPr>
      </a:lvl1pPr>
      <a:lvl2pPr marL="568325" indent="-222250" algn="l" defTabSz="914400" rtl="0" eaLnBrk="1" latinLnBrk="0" hangingPunct="1">
        <a:lnSpc>
          <a:spcPct val="100000"/>
        </a:lnSpc>
        <a:spcBef>
          <a:spcPts val="0"/>
        </a:spcBef>
        <a:spcAft>
          <a:spcPts val="600"/>
        </a:spcAft>
        <a:buClr>
          <a:schemeClr val="accent2"/>
        </a:buClr>
        <a:buFont typeface="Wingdings 2" panose="05020102010507070707" pitchFamily="18" charset="2"/>
        <a:buChar char="¡"/>
        <a:defRPr sz="2000" kern="1200">
          <a:solidFill>
            <a:schemeClr val="accent3"/>
          </a:solidFill>
          <a:latin typeface="+mn-lt"/>
          <a:ea typeface="+mn-ea"/>
          <a:cs typeface="+mn-cs"/>
        </a:defRPr>
      </a:lvl2pPr>
      <a:lvl3pPr marL="854075" indent="-223838"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2000" kern="1200">
          <a:solidFill>
            <a:schemeClr val="accent3"/>
          </a:solidFill>
          <a:latin typeface="+mn-lt"/>
          <a:ea typeface="+mn-ea"/>
          <a:cs typeface="+mn-cs"/>
        </a:defRPr>
      </a:lvl3pPr>
      <a:lvl4pPr marL="1311275"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accent3"/>
          </a:solidFill>
          <a:latin typeface="+mn-lt"/>
          <a:ea typeface="+mn-ea"/>
          <a:cs typeface="+mn-cs"/>
        </a:defRPr>
      </a:lvl4pPr>
      <a:lvl5pPr marL="1604963"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hyperlink" Target="mailto:sarah@housingnorth.org" TargetMode="External"/><Relationship Id="rId2" Type="http://schemas.openxmlformats.org/officeDocument/2006/relationships/hyperlink" Target="mailto:yarrow@housingnorth.org"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homesforourfuture.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HNcoverppt.jpg">
            <a:extLst>
              <a:ext uri="{FF2B5EF4-FFF2-40B4-BE49-F238E27FC236}">
                <a16:creationId xmlns="" xmlns:a16="http://schemas.microsoft.com/office/drawing/2014/main" id="{FCE5C5A4-D58B-4C1D-9024-6DC4020B7FB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445732" y="531668"/>
            <a:ext cx="5628869" cy="5794663"/>
          </a:xfrm>
          <a:prstGeom prst="rect">
            <a:avLst/>
          </a:prstGeom>
        </p:spPr>
      </p:pic>
      <p:sp>
        <p:nvSpPr>
          <p:cNvPr id="2" name="Footer Placeholder 1">
            <a:extLst>
              <a:ext uri="{FF2B5EF4-FFF2-40B4-BE49-F238E27FC236}">
                <a16:creationId xmlns="" xmlns:a16="http://schemas.microsoft.com/office/drawing/2014/main" id="{2888A071-4E5C-4D9F-B616-E2FAA903A1C0}"/>
              </a:ext>
            </a:extLst>
          </p:cNvPr>
          <p:cNvSpPr>
            <a:spLocks noGrp="1"/>
          </p:cNvSpPr>
          <p:nvPr>
            <p:ph type="ftr" sz="quarter" idx="11"/>
          </p:nvPr>
        </p:nvSpPr>
        <p:spPr/>
        <p:txBody>
          <a:bodyPr/>
          <a:lstStyle/>
          <a:p>
            <a:r>
              <a:rPr lang="en-US"/>
              <a:t>Housing North 2019</a:t>
            </a:r>
          </a:p>
        </p:txBody>
      </p:sp>
      <p:sp>
        <p:nvSpPr>
          <p:cNvPr id="5" name="Slide Number Placeholder 4">
            <a:extLst>
              <a:ext uri="{FF2B5EF4-FFF2-40B4-BE49-F238E27FC236}">
                <a16:creationId xmlns="" xmlns:a16="http://schemas.microsoft.com/office/drawing/2014/main" id="{C3528083-5B77-4F64-A338-66A8F088245D}"/>
              </a:ext>
            </a:extLst>
          </p:cNvPr>
          <p:cNvSpPr>
            <a:spLocks noGrp="1"/>
          </p:cNvSpPr>
          <p:nvPr>
            <p:ph type="sldNum" sz="quarter" idx="12"/>
          </p:nvPr>
        </p:nvSpPr>
        <p:spPr/>
        <p:txBody>
          <a:bodyPr/>
          <a:lstStyle/>
          <a:p>
            <a:fld id="{CC51C8D2-D7CB-4527-9110-A7992170F953}" type="slidenum">
              <a:rPr lang="en-US" smtClean="0"/>
              <a:t>1</a:t>
            </a:fld>
            <a:endParaRPr lang="en-US"/>
          </a:p>
        </p:txBody>
      </p:sp>
      <p:sp>
        <p:nvSpPr>
          <p:cNvPr id="6" name="TextBox 5">
            <a:extLst>
              <a:ext uri="{FF2B5EF4-FFF2-40B4-BE49-F238E27FC236}">
                <a16:creationId xmlns="" xmlns:a16="http://schemas.microsoft.com/office/drawing/2014/main" id="{EF72B4D6-05BB-4AE0-9C13-6718CC8707D2}"/>
              </a:ext>
            </a:extLst>
          </p:cNvPr>
          <p:cNvSpPr txBox="1"/>
          <p:nvPr/>
        </p:nvSpPr>
        <p:spPr>
          <a:xfrm>
            <a:off x="182046" y="428177"/>
            <a:ext cx="7212354" cy="6863417"/>
          </a:xfrm>
          <a:prstGeom prst="rect">
            <a:avLst/>
          </a:prstGeom>
          <a:noFill/>
        </p:spPr>
        <p:txBody>
          <a:bodyPr wrap="square" rtlCol="0">
            <a:spAutoFit/>
          </a:bodyPr>
          <a:lstStyle/>
          <a:p>
            <a:r>
              <a:rPr lang="en-US" sz="2800" b="1" dirty="0" smtClean="0">
                <a:solidFill>
                  <a:schemeClr val="bg2">
                    <a:lumMod val="50000"/>
                  </a:schemeClr>
                </a:solidFill>
                <a:latin typeface="Myriad Pro" pitchFamily="34" charset="0"/>
              </a:rPr>
              <a:t>HOUSING NORTH LEGISLATIVE INITIATIVES</a:t>
            </a:r>
          </a:p>
          <a:p>
            <a:r>
              <a:rPr lang="en-US" sz="2800" b="1" dirty="0" smtClean="0">
                <a:solidFill>
                  <a:schemeClr val="bg2">
                    <a:lumMod val="50000"/>
                  </a:schemeClr>
                </a:solidFill>
                <a:latin typeface="Myriad Pro" pitchFamily="34" charset="0"/>
              </a:rPr>
              <a:t>June 8, 2 p.m.</a:t>
            </a:r>
          </a:p>
          <a:p>
            <a:endParaRPr lang="en-US" sz="2800" b="1" dirty="0">
              <a:solidFill>
                <a:schemeClr val="bg2">
                  <a:lumMod val="50000"/>
                </a:schemeClr>
              </a:solidFill>
              <a:latin typeface="Myriad Pro" pitchFamily="34" charset="0"/>
            </a:endParaRPr>
          </a:p>
          <a:p>
            <a:r>
              <a:rPr lang="en-US" sz="2800" dirty="0" smtClean="0">
                <a:solidFill>
                  <a:schemeClr val="bg2">
                    <a:lumMod val="50000"/>
                  </a:schemeClr>
                </a:solidFill>
                <a:latin typeface="Myriad Pro" pitchFamily="34" charset="0"/>
              </a:rPr>
              <a:t>Thank you for joining us!</a:t>
            </a:r>
          </a:p>
          <a:p>
            <a:pPr algn="ctr"/>
            <a:endParaRPr lang="en-US" sz="2800" b="1" dirty="0">
              <a:solidFill>
                <a:schemeClr val="accent1">
                  <a:lumMod val="60000"/>
                  <a:lumOff val="40000"/>
                </a:schemeClr>
              </a:solidFill>
              <a:latin typeface="Myriad Pro" pitchFamily="34" charset="0"/>
            </a:endParaRPr>
          </a:p>
          <a:p>
            <a:r>
              <a:rPr lang="en-US" sz="2800" b="1" i="1" dirty="0" smtClean="0">
                <a:solidFill>
                  <a:schemeClr val="accent1"/>
                </a:solidFill>
                <a:latin typeface="Myriad Pro" pitchFamily="34" charset="0"/>
              </a:rPr>
              <a:t>Webinar reminders:</a:t>
            </a:r>
          </a:p>
          <a:p>
            <a:pPr marL="457200" indent="-457200">
              <a:buClr>
                <a:schemeClr val="accent1"/>
              </a:buClr>
              <a:buFont typeface="Wingdings" panose="05000000000000000000" pitchFamily="2" charset="2"/>
              <a:buChar char="§"/>
            </a:pPr>
            <a:r>
              <a:rPr lang="en-US" sz="2800" dirty="0" smtClean="0">
                <a:solidFill>
                  <a:schemeClr val="bg2">
                    <a:lumMod val="50000"/>
                  </a:schemeClr>
                </a:solidFill>
                <a:latin typeface="Myriad Pro" pitchFamily="34" charset="0"/>
              </a:rPr>
              <a:t>Please be sure your microphone is muted</a:t>
            </a:r>
          </a:p>
          <a:p>
            <a:pPr marL="457200" indent="-457200">
              <a:buClr>
                <a:schemeClr val="accent1"/>
              </a:buClr>
              <a:buFont typeface="Wingdings" panose="05000000000000000000" pitchFamily="2" charset="2"/>
              <a:buChar char="§"/>
            </a:pPr>
            <a:r>
              <a:rPr lang="en-US" sz="2800" dirty="0" smtClean="0">
                <a:solidFill>
                  <a:schemeClr val="bg2">
                    <a:lumMod val="50000"/>
                  </a:schemeClr>
                </a:solidFill>
                <a:latin typeface="Myriad Pro" pitchFamily="34" charset="0"/>
              </a:rPr>
              <a:t>Please submit questions during the presentation via the chat function</a:t>
            </a:r>
          </a:p>
          <a:p>
            <a:pPr marL="457200" indent="-457200">
              <a:buClr>
                <a:schemeClr val="accent1"/>
              </a:buClr>
              <a:buFont typeface="Wingdings" panose="05000000000000000000" pitchFamily="2" charset="2"/>
              <a:buChar char="§"/>
            </a:pPr>
            <a:r>
              <a:rPr lang="en-US" sz="2800" dirty="0" smtClean="0">
                <a:solidFill>
                  <a:schemeClr val="bg2">
                    <a:lumMod val="50000"/>
                  </a:schemeClr>
                </a:solidFill>
                <a:latin typeface="Myriad Pro" pitchFamily="34" charset="0"/>
              </a:rPr>
              <a:t>Questions will be answered after the presentation</a:t>
            </a:r>
            <a:endParaRPr lang="en-US" sz="2800" dirty="0">
              <a:solidFill>
                <a:schemeClr val="bg2">
                  <a:lumMod val="50000"/>
                </a:schemeClr>
              </a:solidFill>
              <a:latin typeface="Myriad Pro" pitchFamily="34" charset="0"/>
            </a:endParaRPr>
          </a:p>
          <a:p>
            <a:r>
              <a:rPr lang="en-US" sz="2200" dirty="0" smtClean="0">
                <a:solidFill>
                  <a:schemeClr val="bg1"/>
                </a:solidFill>
                <a:latin typeface="Myriad Pro" pitchFamily="34" charset="0"/>
              </a:rPr>
              <a:t>Grants</a:t>
            </a:r>
          </a:p>
          <a:p>
            <a:r>
              <a:rPr lang="en-US" sz="2200" dirty="0" smtClean="0">
                <a:solidFill>
                  <a:schemeClr val="bg1"/>
                </a:solidFill>
              </a:rPr>
              <a:t>Land donations</a:t>
            </a:r>
          </a:p>
          <a:p>
            <a:r>
              <a:rPr lang="en-US" sz="2200" dirty="0" smtClean="0">
                <a:solidFill>
                  <a:schemeClr val="bg1"/>
                </a:solidFill>
              </a:rPr>
              <a:t>Tax incentives</a:t>
            </a:r>
          </a:p>
          <a:p>
            <a:r>
              <a:rPr lang="en-US" sz="2200" dirty="0" smtClean="0">
                <a:solidFill>
                  <a:schemeClr val="bg1"/>
                </a:solidFill>
              </a:rPr>
              <a:t>Zoning changes for more diverse housing options</a:t>
            </a:r>
          </a:p>
          <a:p>
            <a:r>
              <a:rPr lang="en-US" sz="2200" dirty="0" smtClean="0">
                <a:solidFill>
                  <a:schemeClr val="bg1"/>
                </a:solidFill>
              </a:rPr>
              <a:t>Public support</a:t>
            </a:r>
          </a:p>
          <a:p>
            <a:endParaRPr lang="en-US" sz="2200" dirty="0">
              <a:solidFill>
                <a:schemeClr val="bg1"/>
              </a:solidFill>
            </a:endParaRPr>
          </a:p>
        </p:txBody>
      </p:sp>
    </p:spTree>
    <p:extLst>
      <p:ext uri="{BB962C8B-B14F-4D97-AF65-F5344CB8AC3E}">
        <p14:creationId xmlns:p14="http://schemas.microsoft.com/office/powerpoint/2010/main" val="3416632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view of a large body of water with a city in the background&#10;&#10;Description automatically generated">
            <a:extLst>
              <a:ext uri="{FF2B5EF4-FFF2-40B4-BE49-F238E27FC236}">
                <a16:creationId xmlns="" xmlns:a16="http://schemas.microsoft.com/office/drawing/2014/main" id="{7C7C37AE-4D4A-45E5-8046-F4EFF2D9E675}"/>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155448"/>
            <a:ext cx="12192000" cy="6974926"/>
          </a:xfrm>
          <a:prstGeom prst="rect">
            <a:avLst/>
          </a:prstGeom>
        </p:spPr>
      </p:pic>
      <p:sp>
        <p:nvSpPr>
          <p:cNvPr id="2" name="Title 1">
            <a:extLst>
              <a:ext uri="{FF2B5EF4-FFF2-40B4-BE49-F238E27FC236}">
                <a16:creationId xmlns="" xmlns:a16="http://schemas.microsoft.com/office/drawing/2014/main" id="{9A7ADFCF-4CA7-4CA0-89A1-C55E8989F55A}"/>
              </a:ext>
            </a:extLst>
          </p:cNvPr>
          <p:cNvSpPr>
            <a:spLocks noGrp="1"/>
          </p:cNvSpPr>
          <p:nvPr>
            <p:ph type="title"/>
          </p:nvPr>
        </p:nvSpPr>
        <p:spPr>
          <a:xfrm>
            <a:off x="375920" y="335448"/>
            <a:ext cx="11440160" cy="891032"/>
          </a:xfrm>
        </p:spPr>
        <p:txBody>
          <a:bodyPr/>
          <a:lstStyle/>
          <a:p>
            <a:r>
              <a:rPr lang="en-US" dirty="0"/>
              <a:t>Housing North </a:t>
            </a:r>
            <a:r>
              <a:rPr lang="en-US" dirty="0" smtClean="0"/>
              <a:t>Capacity-Building Goal: </a:t>
            </a:r>
            <a:br>
              <a:rPr lang="en-US" dirty="0" smtClean="0"/>
            </a:br>
            <a:r>
              <a:rPr lang="en-US" dirty="0" smtClean="0">
                <a:solidFill>
                  <a:schemeClr val="accent1"/>
                </a:solidFill>
              </a:rPr>
              <a:t>Creating New Sources of H</a:t>
            </a:r>
            <a:r>
              <a:rPr lang="en-US" dirty="0" smtClean="0">
                <a:solidFill>
                  <a:schemeClr val="accent1"/>
                </a:solidFill>
              </a:rPr>
              <a:t>ousing </a:t>
            </a:r>
            <a:r>
              <a:rPr lang="en-US" dirty="0">
                <a:solidFill>
                  <a:schemeClr val="accent1"/>
                </a:solidFill>
              </a:rPr>
              <a:t>Funds</a:t>
            </a:r>
          </a:p>
        </p:txBody>
      </p:sp>
      <p:sp>
        <p:nvSpPr>
          <p:cNvPr id="6" name="Rectangle 5">
            <a:extLst>
              <a:ext uri="{FF2B5EF4-FFF2-40B4-BE49-F238E27FC236}">
                <a16:creationId xmlns="" xmlns:a16="http://schemas.microsoft.com/office/drawing/2014/main" id="{C9A508AD-5607-4C2F-B637-892D3B89CB80}"/>
              </a:ext>
            </a:extLst>
          </p:cNvPr>
          <p:cNvSpPr/>
          <p:nvPr/>
        </p:nvSpPr>
        <p:spPr>
          <a:xfrm flipH="1">
            <a:off x="535850" y="1404600"/>
            <a:ext cx="2194560" cy="3819153"/>
          </a:xfrm>
          <a:prstGeom prst="rect">
            <a:avLst/>
          </a:prstGeom>
          <a:solidFill>
            <a:schemeClr val="accent1"/>
          </a:solidFill>
        </p:spPr>
        <p:txBody>
          <a:bodyPr wrap="square">
            <a:noAutofit/>
          </a:bodyPr>
          <a:lstStyle/>
          <a:p>
            <a:pPr>
              <a:spcAft>
                <a:spcPts val="600"/>
              </a:spcAft>
            </a:pPr>
            <a:r>
              <a:rPr lang="en-US" sz="2200" b="1" dirty="0">
                <a:solidFill>
                  <a:schemeClr val="bg1"/>
                </a:solidFill>
                <a:latin typeface="Calibri" panose="020F0502020204030204" pitchFamily="34" charset="0"/>
              </a:rPr>
              <a:t>Housing Funding</a:t>
            </a:r>
          </a:p>
          <a:p>
            <a:pPr>
              <a:spcAft>
                <a:spcPts val="600"/>
              </a:spcAft>
            </a:pPr>
            <a:r>
              <a:rPr lang="en-US" dirty="0">
                <a:solidFill>
                  <a:schemeClr val="bg1"/>
                </a:solidFill>
                <a:latin typeface="Calibri" panose="020F0502020204030204" pitchFamily="34" charset="0"/>
              </a:rPr>
              <a:t>Create new and preserve existing revenue streams that can be used for housing initiatives</a:t>
            </a:r>
          </a:p>
          <a:p>
            <a:pPr>
              <a:spcAft>
                <a:spcPts val="600"/>
              </a:spcAft>
            </a:pPr>
            <a:endParaRPr lang="en-US" sz="2400" dirty="0">
              <a:solidFill>
                <a:schemeClr val="bg1"/>
              </a:solidFill>
              <a:latin typeface="Calibri" panose="020F0502020204030204" pitchFamily="34" charset="0"/>
            </a:endParaRPr>
          </a:p>
        </p:txBody>
      </p:sp>
      <p:sp>
        <p:nvSpPr>
          <p:cNvPr id="8" name="Footer Placeholder 3">
            <a:extLst>
              <a:ext uri="{FF2B5EF4-FFF2-40B4-BE49-F238E27FC236}">
                <a16:creationId xmlns="" xmlns:a16="http://schemas.microsoft.com/office/drawing/2014/main" id="{FCD757EC-3B2B-46BC-8F71-1CB43F7EE6EA}"/>
              </a:ext>
            </a:extLst>
          </p:cNvPr>
          <p:cNvSpPr>
            <a:spLocks noGrp="1"/>
          </p:cNvSpPr>
          <p:nvPr>
            <p:ph type="ftr" sz="quarter" idx="11"/>
          </p:nvPr>
        </p:nvSpPr>
        <p:spPr>
          <a:xfrm>
            <a:off x="358815" y="6611779"/>
            <a:ext cx="3755985" cy="246221"/>
          </a:xfrm>
        </p:spPr>
        <p:txBody>
          <a:bodyPr/>
          <a:lstStyle/>
          <a:p>
            <a:r>
              <a:rPr lang="en-US" dirty="0">
                <a:solidFill>
                  <a:schemeClr val="bg1">
                    <a:lumMod val="50000"/>
                  </a:schemeClr>
                </a:solidFill>
              </a:rPr>
              <a:t>Housing North 2019</a:t>
            </a:r>
          </a:p>
        </p:txBody>
      </p:sp>
      <p:sp>
        <p:nvSpPr>
          <p:cNvPr id="11" name="Slide Number Placeholder 4">
            <a:extLst>
              <a:ext uri="{FF2B5EF4-FFF2-40B4-BE49-F238E27FC236}">
                <a16:creationId xmlns="" xmlns:a16="http://schemas.microsoft.com/office/drawing/2014/main" id="{C1357845-A070-4D89-8A57-AE4B53396B01}"/>
              </a:ext>
            </a:extLst>
          </p:cNvPr>
          <p:cNvSpPr>
            <a:spLocks noGrp="1"/>
          </p:cNvSpPr>
          <p:nvPr>
            <p:ph type="sldNum" sz="quarter" idx="12"/>
          </p:nvPr>
        </p:nvSpPr>
        <p:spPr>
          <a:xfrm>
            <a:off x="0" y="6611779"/>
            <a:ext cx="358815" cy="246221"/>
          </a:xfrm>
        </p:spPr>
        <p:txBody>
          <a:bodyPr/>
          <a:lstStyle/>
          <a:p>
            <a:fld id="{CC51C8D2-D7CB-4527-9110-A7992170F953}" type="slidenum">
              <a:rPr lang="en-US" smtClean="0">
                <a:solidFill>
                  <a:schemeClr val="bg1">
                    <a:lumMod val="50000"/>
                  </a:schemeClr>
                </a:solidFill>
              </a:rPr>
              <a:pPr/>
              <a:t>10</a:t>
            </a:fld>
            <a:endParaRPr lang="en-US">
              <a:solidFill>
                <a:schemeClr val="bg1">
                  <a:lumMod val="50000"/>
                </a:schemeClr>
              </a:solidFill>
            </a:endParaRPr>
          </a:p>
        </p:txBody>
      </p:sp>
      <p:sp>
        <p:nvSpPr>
          <p:cNvPr id="12" name="Content Placeholder 2">
            <a:extLst>
              <a:ext uri="{FF2B5EF4-FFF2-40B4-BE49-F238E27FC236}">
                <a16:creationId xmlns="" xmlns:a16="http://schemas.microsoft.com/office/drawing/2014/main" id="{1722B7C1-6B1A-4A42-8C67-F737F911BCAD}"/>
              </a:ext>
            </a:extLst>
          </p:cNvPr>
          <p:cNvSpPr txBox="1">
            <a:spLocks/>
          </p:cNvSpPr>
          <p:nvPr/>
        </p:nvSpPr>
        <p:spPr>
          <a:xfrm>
            <a:off x="2730410" y="1404600"/>
            <a:ext cx="8553675" cy="3819153"/>
          </a:xfrm>
          <a:prstGeom prst="rect">
            <a:avLst/>
          </a:prstGeom>
          <a:solidFill>
            <a:srgbClr val="FFFFFF">
              <a:alpha val="60000"/>
            </a:srgbClr>
          </a:solidFill>
        </p:spPr>
        <p:txBody>
          <a:bodyPr lIns="182880"/>
          <a:lstStyle>
            <a:lvl1pPr marL="0" indent="0" algn="l" defTabSz="457200" rtl="0" eaLnBrk="1" latinLnBrk="0" hangingPunct="1">
              <a:spcBef>
                <a:spcPct val="20000"/>
              </a:spcBef>
              <a:buFontTx/>
              <a:buNone/>
              <a:defRPr sz="2800" kern="1200">
                <a:solidFill>
                  <a:srgbClr val="434449"/>
                </a:solidFill>
                <a:latin typeface="Nexa Regular"/>
                <a:ea typeface="+mn-ea"/>
                <a:cs typeface="Nexa Regular"/>
              </a:defRPr>
            </a:lvl1pPr>
            <a:lvl2pPr marL="742950" indent="-285750" algn="l" defTabSz="457200" rtl="0" eaLnBrk="1" latinLnBrk="0" hangingPunct="1">
              <a:spcBef>
                <a:spcPct val="20000"/>
              </a:spcBef>
              <a:buFont typeface="Arial"/>
              <a:buChar char="–"/>
              <a:defRPr sz="2200" kern="1200">
                <a:solidFill>
                  <a:srgbClr val="434449"/>
                </a:solidFill>
                <a:latin typeface="Nexa Regular"/>
                <a:ea typeface="+mn-ea"/>
                <a:cs typeface="Nexa Regular"/>
              </a:defRPr>
            </a:lvl2pPr>
            <a:lvl3pPr marL="1143000" indent="-228600" algn="l" defTabSz="457200" rtl="0" eaLnBrk="1" latinLnBrk="0" hangingPunct="1">
              <a:spcBef>
                <a:spcPct val="20000"/>
              </a:spcBef>
              <a:buFont typeface="Arial"/>
              <a:buChar char="•"/>
              <a:defRPr sz="2200" kern="1200">
                <a:solidFill>
                  <a:srgbClr val="434449"/>
                </a:solidFill>
                <a:latin typeface="Nexa Regular"/>
                <a:ea typeface="+mn-ea"/>
                <a:cs typeface="Nexa Regular"/>
              </a:defRPr>
            </a:lvl3pPr>
            <a:lvl4pPr marL="1600200" indent="-228600" algn="l" defTabSz="457200" rtl="0" eaLnBrk="1" latinLnBrk="0" hangingPunct="1">
              <a:spcBef>
                <a:spcPct val="20000"/>
              </a:spcBef>
              <a:buFont typeface="Arial"/>
              <a:buChar char="–"/>
              <a:defRPr sz="2200" kern="1200">
                <a:solidFill>
                  <a:srgbClr val="434449"/>
                </a:solidFill>
                <a:latin typeface="Nexa Regular"/>
                <a:ea typeface="+mn-ea"/>
                <a:cs typeface="Nexa Regular"/>
              </a:defRPr>
            </a:lvl4pPr>
            <a:lvl5pPr marL="2057400" indent="-228600" algn="l" defTabSz="457200" rtl="0" eaLnBrk="1" latinLnBrk="0" hangingPunct="1">
              <a:spcBef>
                <a:spcPct val="20000"/>
              </a:spcBef>
              <a:buFont typeface="Arial"/>
              <a:buChar char="»"/>
              <a:defRPr sz="2200" kern="1200">
                <a:solidFill>
                  <a:srgbClr val="434449"/>
                </a:solidFill>
                <a:latin typeface="Nexa Regular"/>
                <a:ea typeface="+mn-ea"/>
                <a:cs typeface="Nexa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600"/>
              </a:spcAft>
              <a:buClr>
                <a:srgbClr val="2F5597"/>
              </a:buClr>
            </a:pPr>
            <a:r>
              <a:rPr lang="en-US" sz="2200" dirty="0">
                <a:latin typeface="Calibri" panose="020F0502020204030204" pitchFamily="34" charset="0"/>
                <a:cs typeface="Calibri" panose="020F0502020204030204" pitchFamily="34" charset="0"/>
              </a:rPr>
              <a:t>Local and regional funds can…</a:t>
            </a:r>
          </a:p>
          <a:p>
            <a:pPr marL="233363" indent="-233363">
              <a:spcBef>
                <a:spcPts val="0"/>
              </a:spcBef>
              <a:spcAft>
                <a:spcPts val="600"/>
              </a:spcAft>
              <a:buClr>
                <a:srgbClr val="2F5597"/>
              </a:buClr>
              <a:buFont typeface="Wingdings 2" panose="05020102010507070707" pitchFamily="18" charset="2"/>
              <a:buChar char="¡"/>
            </a:pPr>
            <a:r>
              <a:rPr lang="en-US" sz="2200" dirty="0">
                <a:latin typeface="Calibri" panose="020F0502020204030204" pitchFamily="34" charset="0"/>
                <a:cs typeface="Calibri" panose="020F0502020204030204" pitchFamily="34" charset="0"/>
              </a:rPr>
              <a:t>Pool and leverage resources and investment from CDFIs, private donors, and local governments</a:t>
            </a:r>
          </a:p>
          <a:p>
            <a:pPr marL="233363" indent="-233363">
              <a:spcBef>
                <a:spcPts val="0"/>
              </a:spcBef>
              <a:spcAft>
                <a:spcPts val="600"/>
              </a:spcAft>
              <a:buClr>
                <a:srgbClr val="2F5597"/>
              </a:buClr>
              <a:buFont typeface="Wingdings 2" panose="05020102010507070707" pitchFamily="18" charset="2"/>
              <a:buChar char="¡"/>
            </a:pPr>
            <a:r>
              <a:rPr lang="en-US" sz="2200" dirty="0">
                <a:latin typeface="Calibri" panose="020F0502020204030204" pitchFamily="34" charset="0"/>
                <a:cs typeface="Calibri" panose="020F0502020204030204" pitchFamily="34" charset="0"/>
              </a:rPr>
              <a:t>Meet development needs that are harder to fund – like predevelopment or site control</a:t>
            </a:r>
          </a:p>
          <a:p>
            <a:pPr marL="233363" indent="-233363">
              <a:spcBef>
                <a:spcPts val="0"/>
              </a:spcBef>
              <a:spcAft>
                <a:spcPts val="600"/>
              </a:spcAft>
              <a:buClr>
                <a:srgbClr val="2F5597"/>
              </a:buClr>
              <a:buFont typeface="Wingdings 2" panose="05020102010507070707" pitchFamily="18" charset="2"/>
              <a:buChar char="¡"/>
            </a:pPr>
            <a:r>
              <a:rPr lang="en-US" sz="2200" dirty="0">
                <a:latin typeface="Calibri" panose="020F0502020204030204" pitchFamily="34" charset="0"/>
                <a:cs typeface="Calibri" panose="020F0502020204030204" pitchFamily="34" charset="0"/>
              </a:rPr>
              <a:t>Work in tandem/partnership with land bank authorities and other partners</a:t>
            </a:r>
          </a:p>
          <a:p>
            <a:pPr marL="233363" indent="-233363">
              <a:spcBef>
                <a:spcPts val="0"/>
              </a:spcBef>
              <a:spcAft>
                <a:spcPts val="600"/>
              </a:spcAft>
              <a:buClr>
                <a:srgbClr val="2F5597"/>
              </a:buClr>
              <a:buFont typeface="Wingdings 2" panose="05020102010507070707" pitchFamily="18" charset="2"/>
              <a:buChar char="¡"/>
            </a:pPr>
            <a:endParaRPr lang="en-US" sz="2200" dirty="0">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 xmlns:a16="http://schemas.microsoft.com/office/drawing/2014/main" id="{3405FBD4-5C56-4A9C-A094-3648A2090B10}"/>
              </a:ext>
            </a:extLst>
          </p:cNvPr>
          <p:cNvGrpSpPr/>
          <p:nvPr/>
        </p:nvGrpSpPr>
        <p:grpSpPr>
          <a:xfrm>
            <a:off x="708055" y="3557198"/>
            <a:ext cx="1607128" cy="1607128"/>
            <a:chOff x="630403" y="2987521"/>
            <a:chExt cx="2005454" cy="2005454"/>
          </a:xfrm>
        </p:grpSpPr>
        <p:pic>
          <p:nvPicPr>
            <p:cNvPr id="10" name="Picture 9" descr="A close up of a logo&#10;&#10;Description automatically generated">
              <a:extLst>
                <a:ext uri="{FF2B5EF4-FFF2-40B4-BE49-F238E27FC236}">
                  <a16:creationId xmlns="" xmlns:a16="http://schemas.microsoft.com/office/drawing/2014/main" id="{62BF4E6E-3675-4F2D-B19A-B8A0DEA3ABA7}"/>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30403" y="2987521"/>
              <a:ext cx="2005454" cy="2005454"/>
            </a:xfrm>
            <a:prstGeom prst="rect">
              <a:avLst/>
            </a:prstGeom>
          </p:spPr>
        </p:pic>
        <p:sp>
          <p:nvSpPr>
            <p:cNvPr id="13" name="TextBox 12">
              <a:extLst>
                <a:ext uri="{FF2B5EF4-FFF2-40B4-BE49-F238E27FC236}">
                  <a16:creationId xmlns="" xmlns:a16="http://schemas.microsoft.com/office/drawing/2014/main" id="{1664C500-8EC6-4793-BD1F-964776692013}"/>
                </a:ext>
              </a:extLst>
            </p:cNvPr>
            <p:cNvSpPr txBox="1"/>
            <p:nvPr/>
          </p:nvSpPr>
          <p:spPr>
            <a:xfrm>
              <a:off x="1809964" y="3577181"/>
              <a:ext cx="392460" cy="499277"/>
            </a:xfrm>
            <a:prstGeom prst="rect">
              <a:avLst/>
            </a:prstGeom>
            <a:noFill/>
          </p:spPr>
          <p:txBody>
            <a:bodyPr wrap="none" rtlCol="0">
              <a:spAutoFit/>
            </a:bodyPr>
            <a:lstStyle/>
            <a:p>
              <a:pPr algn="ctr"/>
              <a:r>
                <a:rPr lang="en-US" sz="2000" b="1" dirty="0">
                  <a:solidFill>
                    <a:schemeClr val="bg1"/>
                  </a:solidFill>
                </a:rPr>
                <a:t>$</a:t>
              </a:r>
            </a:p>
          </p:txBody>
        </p:sp>
        <p:sp>
          <p:nvSpPr>
            <p:cNvPr id="14" name="TextBox 13">
              <a:extLst>
                <a:ext uri="{FF2B5EF4-FFF2-40B4-BE49-F238E27FC236}">
                  <a16:creationId xmlns="" xmlns:a16="http://schemas.microsoft.com/office/drawing/2014/main" id="{734841C8-48F6-4F47-BBD7-95894EDD0878}"/>
                </a:ext>
              </a:extLst>
            </p:cNvPr>
            <p:cNvSpPr txBox="1"/>
            <p:nvPr/>
          </p:nvSpPr>
          <p:spPr>
            <a:xfrm>
              <a:off x="1444385" y="3097281"/>
              <a:ext cx="376459" cy="460871"/>
            </a:xfrm>
            <a:prstGeom prst="rect">
              <a:avLst/>
            </a:prstGeom>
            <a:noFill/>
          </p:spPr>
          <p:txBody>
            <a:bodyPr wrap="none" rtlCol="0">
              <a:spAutoFit/>
            </a:bodyPr>
            <a:lstStyle/>
            <a:p>
              <a:pPr algn="ctr"/>
              <a:r>
                <a:rPr lang="en-US" b="1" dirty="0">
                  <a:solidFill>
                    <a:schemeClr val="bg1"/>
                  </a:solidFill>
                </a:rPr>
                <a:t>$</a:t>
              </a:r>
            </a:p>
          </p:txBody>
        </p:sp>
      </p:grpSp>
    </p:spTree>
    <p:extLst>
      <p:ext uri="{BB962C8B-B14F-4D97-AF65-F5344CB8AC3E}">
        <p14:creationId xmlns:p14="http://schemas.microsoft.com/office/powerpoint/2010/main" val="144939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view of a large body of water with a city in the background&#10;&#10;Description automatically generated">
            <a:extLst>
              <a:ext uri="{FF2B5EF4-FFF2-40B4-BE49-F238E27FC236}">
                <a16:creationId xmlns="" xmlns:a16="http://schemas.microsoft.com/office/drawing/2014/main" id="{7C7C37AE-4D4A-45E5-8046-F4EFF2D9E675}"/>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155448"/>
            <a:ext cx="12192000" cy="6974926"/>
          </a:xfrm>
          <a:prstGeom prst="rect">
            <a:avLst/>
          </a:prstGeom>
        </p:spPr>
      </p:pic>
      <p:sp>
        <p:nvSpPr>
          <p:cNvPr id="2" name="Title 1">
            <a:extLst>
              <a:ext uri="{FF2B5EF4-FFF2-40B4-BE49-F238E27FC236}">
                <a16:creationId xmlns="" xmlns:a16="http://schemas.microsoft.com/office/drawing/2014/main" id="{9A7ADFCF-4CA7-4CA0-89A1-C55E8989F55A}"/>
              </a:ext>
            </a:extLst>
          </p:cNvPr>
          <p:cNvSpPr>
            <a:spLocks noGrp="1"/>
          </p:cNvSpPr>
          <p:nvPr>
            <p:ph type="title"/>
          </p:nvPr>
        </p:nvSpPr>
        <p:spPr/>
        <p:txBody>
          <a:bodyPr/>
          <a:lstStyle/>
          <a:p>
            <a:r>
              <a:rPr lang="en-US" dirty="0"/>
              <a:t>Housing North </a:t>
            </a:r>
            <a:r>
              <a:rPr lang="en-US" dirty="0" smtClean="0"/>
              <a:t>Legislative Initiatives</a:t>
            </a:r>
            <a:r>
              <a:rPr lang="en-US" dirty="0"/>
              <a:t>: </a:t>
            </a:r>
            <a:r>
              <a:rPr lang="en-US" dirty="0" smtClean="0">
                <a:solidFill>
                  <a:schemeClr val="accent1"/>
                </a:solidFill>
              </a:rPr>
              <a:t>Generating Local Revenu</a:t>
            </a:r>
            <a:r>
              <a:rPr lang="en-US" dirty="0" smtClean="0">
                <a:solidFill>
                  <a:schemeClr val="accent1"/>
                </a:solidFill>
              </a:rPr>
              <a:t>e for Housing</a:t>
            </a:r>
            <a:endParaRPr lang="en-US" dirty="0">
              <a:solidFill>
                <a:schemeClr val="accent1"/>
              </a:solidFill>
            </a:endParaRPr>
          </a:p>
        </p:txBody>
      </p:sp>
      <p:sp>
        <p:nvSpPr>
          <p:cNvPr id="6" name="Rectangle 5">
            <a:extLst>
              <a:ext uri="{FF2B5EF4-FFF2-40B4-BE49-F238E27FC236}">
                <a16:creationId xmlns="" xmlns:a16="http://schemas.microsoft.com/office/drawing/2014/main" id="{C9A508AD-5607-4C2F-B637-892D3B89CB80}"/>
              </a:ext>
            </a:extLst>
          </p:cNvPr>
          <p:cNvSpPr/>
          <p:nvPr/>
        </p:nvSpPr>
        <p:spPr>
          <a:xfrm flipH="1">
            <a:off x="535850" y="1404600"/>
            <a:ext cx="2194560" cy="3819153"/>
          </a:xfrm>
          <a:prstGeom prst="rect">
            <a:avLst/>
          </a:prstGeom>
          <a:solidFill>
            <a:schemeClr val="accent1"/>
          </a:solidFill>
        </p:spPr>
        <p:txBody>
          <a:bodyPr wrap="square">
            <a:noAutofit/>
          </a:bodyPr>
          <a:lstStyle/>
          <a:p>
            <a:pPr>
              <a:spcAft>
                <a:spcPts val="600"/>
              </a:spcAft>
            </a:pPr>
            <a:r>
              <a:rPr lang="en-US" sz="2200" b="1" dirty="0">
                <a:solidFill>
                  <a:schemeClr val="bg1"/>
                </a:solidFill>
                <a:latin typeface="Calibri" panose="020F0502020204030204" pitchFamily="34" charset="0"/>
              </a:rPr>
              <a:t>Housing Funding</a:t>
            </a:r>
          </a:p>
          <a:p>
            <a:pPr>
              <a:spcAft>
                <a:spcPts val="600"/>
              </a:spcAft>
            </a:pPr>
            <a:r>
              <a:rPr lang="en-US" dirty="0">
                <a:solidFill>
                  <a:schemeClr val="bg1"/>
                </a:solidFill>
                <a:latin typeface="Calibri" panose="020F0502020204030204" pitchFamily="34" charset="0"/>
              </a:rPr>
              <a:t>Create new and preserve existing revenue streams that can be used for housing initiatives</a:t>
            </a:r>
          </a:p>
          <a:p>
            <a:pPr>
              <a:spcAft>
                <a:spcPts val="600"/>
              </a:spcAft>
            </a:pPr>
            <a:endParaRPr lang="en-US" sz="2400" dirty="0">
              <a:solidFill>
                <a:schemeClr val="bg1"/>
              </a:solidFill>
              <a:latin typeface="Calibri" panose="020F0502020204030204" pitchFamily="34" charset="0"/>
            </a:endParaRPr>
          </a:p>
        </p:txBody>
      </p:sp>
      <p:sp>
        <p:nvSpPr>
          <p:cNvPr id="8" name="Footer Placeholder 3">
            <a:extLst>
              <a:ext uri="{FF2B5EF4-FFF2-40B4-BE49-F238E27FC236}">
                <a16:creationId xmlns="" xmlns:a16="http://schemas.microsoft.com/office/drawing/2014/main" id="{FCD757EC-3B2B-46BC-8F71-1CB43F7EE6EA}"/>
              </a:ext>
            </a:extLst>
          </p:cNvPr>
          <p:cNvSpPr>
            <a:spLocks noGrp="1"/>
          </p:cNvSpPr>
          <p:nvPr>
            <p:ph type="ftr" sz="quarter" idx="11"/>
          </p:nvPr>
        </p:nvSpPr>
        <p:spPr>
          <a:xfrm>
            <a:off x="358815" y="6611779"/>
            <a:ext cx="3755985" cy="246221"/>
          </a:xfrm>
        </p:spPr>
        <p:txBody>
          <a:bodyPr/>
          <a:lstStyle/>
          <a:p>
            <a:r>
              <a:rPr lang="en-US" dirty="0">
                <a:solidFill>
                  <a:schemeClr val="bg1">
                    <a:lumMod val="50000"/>
                  </a:schemeClr>
                </a:solidFill>
              </a:rPr>
              <a:t>Housing North 2019</a:t>
            </a:r>
          </a:p>
        </p:txBody>
      </p:sp>
      <p:sp>
        <p:nvSpPr>
          <p:cNvPr id="11" name="Slide Number Placeholder 4">
            <a:extLst>
              <a:ext uri="{FF2B5EF4-FFF2-40B4-BE49-F238E27FC236}">
                <a16:creationId xmlns="" xmlns:a16="http://schemas.microsoft.com/office/drawing/2014/main" id="{C1357845-A070-4D89-8A57-AE4B53396B01}"/>
              </a:ext>
            </a:extLst>
          </p:cNvPr>
          <p:cNvSpPr>
            <a:spLocks noGrp="1"/>
          </p:cNvSpPr>
          <p:nvPr>
            <p:ph type="sldNum" sz="quarter" idx="12"/>
          </p:nvPr>
        </p:nvSpPr>
        <p:spPr>
          <a:xfrm>
            <a:off x="0" y="6611779"/>
            <a:ext cx="358815" cy="246221"/>
          </a:xfrm>
        </p:spPr>
        <p:txBody>
          <a:bodyPr/>
          <a:lstStyle/>
          <a:p>
            <a:fld id="{CC51C8D2-D7CB-4527-9110-A7992170F953}" type="slidenum">
              <a:rPr lang="en-US" smtClean="0">
                <a:solidFill>
                  <a:schemeClr val="bg1">
                    <a:lumMod val="50000"/>
                  </a:schemeClr>
                </a:solidFill>
              </a:rPr>
              <a:pPr/>
              <a:t>11</a:t>
            </a:fld>
            <a:endParaRPr lang="en-US">
              <a:solidFill>
                <a:schemeClr val="bg1">
                  <a:lumMod val="50000"/>
                </a:schemeClr>
              </a:solidFill>
            </a:endParaRPr>
          </a:p>
        </p:txBody>
      </p:sp>
      <p:sp>
        <p:nvSpPr>
          <p:cNvPr id="12" name="Content Placeholder 2">
            <a:extLst>
              <a:ext uri="{FF2B5EF4-FFF2-40B4-BE49-F238E27FC236}">
                <a16:creationId xmlns="" xmlns:a16="http://schemas.microsoft.com/office/drawing/2014/main" id="{1722B7C1-6B1A-4A42-8C67-F737F911BCAD}"/>
              </a:ext>
            </a:extLst>
          </p:cNvPr>
          <p:cNvSpPr txBox="1">
            <a:spLocks/>
          </p:cNvSpPr>
          <p:nvPr/>
        </p:nvSpPr>
        <p:spPr>
          <a:xfrm>
            <a:off x="2730410" y="1404600"/>
            <a:ext cx="8553675" cy="3819153"/>
          </a:xfrm>
          <a:prstGeom prst="rect">
            <a:avLst/>
          </a:prstGeom>
          <a:solidFill>
            <a:srgbClr val="FFFFFF">
              <a:alpha val="60000"/>
            </a:srgbClr>
          </a:solidFill>
        </p:spPr>
        <p:txBody>
          <a:bodyPr lIns="182880"/>
          <a:lstStyle>
            <a:lvl1pPr marL="0" indent="0" algn="l" defTabSz="457200" rtl="0" eaLnBrk="1" latinLnBrk="0" hangingPunct="1">
              <a:spcBef>
                <a:spcPct val="20000"/>
              </a:spcBef>
              <a:buFontTx/>
              <a:buNone/>
              <a:defRPr sz="2800" kern="1200">
                <a:solidFill>
                  <a:srgbClr val="434449"/>
                </a:solidFill>
                <a:latin typeface="Nexa Regular"/>
                <a:ea typeface="+mn-ea"/>
                <a:cs typeface="Nexa Regular"/>
              </a:defRPr>
            </a:lvl1pPr>
            <a:lvl2pPr marL="742950" indent="-285750" algn="l" defTabSz="457200" rtl="0" eaLnBrk="1" latinLnBrk="0" hangingPunct="1">
              <a:spcBef>
                <a:spcPct val="20000"/>
              </a:spcBef>
              <a:buFont typeface="Arial"/>
              <a:buChar char="–"/>
              <a:defRPr sz="2200" kern="1200">
                <a:solidFill>
                  <a:srgbClr val="434449"/>
                </a:solidFill>
                <a:latin typeface="Nexa Regular"/>
                <a:ea typeface="+mn-ea"/>
                <a:cs typeface="Nexa Regular"/>
              </a:defRPr>
            </a:lvl2pPr>
            <a:lvl3pPr marL="1143000" indent="-228600" algn="l" defTabSz="457200" rtl="0" eaLnBrk="1" latinLnBrk="0" hangingPunct="1">
              <a:spcBef>
                <a:spcPct val="20000"/>
              </a:spcBef>
              <a:buFont typeface="Arial"/>
              <a:buChar char="•"/>
              <a:defRPr sz="2200" kern="1200">
                <a:solidFill>
                  <a:srgbClr val="434449"/>
                </a:solidFill>
                <a:latin typeface="Nexa Regular"/>
                <a:ea typeface="+mn-ea"/>
                <a:cs typeface="Nexa Regular"/>
              </a:defRPr>
            </a:lvl3pPr>
            <a:lvl4pPr marL="1600200" indent="-228600" algn="l" defTabSz="457200" rtl="0" eaLnBrk="1" latinLnBrk="0" hangingPunct="1">
              <a:spcBef>
                <a:spcPct val="20000"/>
              </a:spcBef>
              <a:buFont typeface="Arial"/>
              <a:buChar char="–"/>
              <a:defRPr sz="2200" kern="1200">
                <a:solidFill>
                  <a:srgbClr val="434449"/>
                </a:solidFill>
                <a:latin typeface="Nexa Regular"/>
                <a:ea typeface="+mn-ea"/>
                <a:cs typeface="Nexa Regular"/>
              </a:defRPr>
            </a:lvl4pPr>
            <a:lvl5pPr marL="2057400" indent="-228600" algn="l" defTabSz="457200" rtl="0" eaLnBrk="1" latinLnBrk="0" hangingPunct="1">
              <a:spcBef>
                <a:spcPct val="20000"/>
              </a:spcBef>
              <a:buFont typeface="Arial"/>
              <a:buChar char="»"/>
              <a:defRPr sz="2200" kern="1200">
                <a:solidFill>
                  <a:srgbClr val="434449"/>
                </a:solidFill>
                <a:latin typeface="Nexa Regular"/>
                <a:ea typeface="+mn-ea"/>
                <a:cs typeface="Nexa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3363" indent="-233363">
              <a:spcBef>
                <a:spcPts val="0"/>
              </a:spcBef>
              <a:spcAft>
                <a:spcPts val="600"/>
              </a:spcAft>
              <a:buClr>
                <a:srgbClr val="2F5597"/>
              </a:buClr>
              <a:buFont typeface="Wingdings 2" panose="05020102010507070707" pitchFamily="18" charset="2"/>
              <a:buChar char="¡"/>
            </a:pPr>
            <a:r>
              <a:rPr lang="en-US" sz="1800" b="1" dirty="0">
                <a:latin typeface="Calibri" panose="020F0502020204030204" pitchFamily="34" charset="0"/>
                <a:cs typeface="Calibri" panose="020F0502020204030204" pitchFamily="34" charset="0"/>
              </a:rPr>
              <a:t>Regional Housing Authority </a:t>
            </a:r>
            <a:r>
              <a:rPr lang="en-US" sz="1800" dirty="0">
                <a:latin typeface="Calibri" panose="020F0502020204030204" pitchFamily="34" charset="0"/>
                <a:cs typeface="Calibri" panose="020F0502020204030204" pitchFamily="34" charset="0"/>
              </a:rPr>
              <a:t>to allow for multi-jurisdictional housing millage</a:t>
            </a:r>
          </a:p>
          <a:p>
            <a:pPr marL="574675" lvl="1" indent="-174625">
              <a:spcBef>
                <a:spcPts val="0"/>
              </a:spcBef>
              <a:spcAft>
                <a:spcPts val="600"/>
              </a:spcAft>
              <a:buClr>
                <a:srgbClr val="2F5597"/>
              </a:buClr>
              <a:buFont typeface="Calibri" panose="020F0502020204030204" pitchFamily="34" charset="0"/>
              <a:buChar char="…"/>
            </a:pPr>
            <a:r>
              <a:rPr lang="en-US" sz="1800" dirty="0">
                <a:solidFill>
                  <a:srgbClr val="2F5597"/>
                </a:solidFill>
                <a:latin typeface="Calibri" panose="020F0502020204030204" pitchFamily="34" charset="0"/>
                <a:cs typeface="Calibri" panose="020F0502020204030204" pitchFamily="34" charset="0"/>
              </a:rPr>
              <a:t>Revenues could be used for a broad range of housing/homeless services, development, programs</a:t>
            </a:r>
          </a:p>
          <a:p>
            <a:pPr marL="574675" lvl="1" indent="-174625">
              <a:spcBef>
                <a:spcPts val="0"/>
              </a:spcBef>
              <a:spcAft>
                <a:spcPts val="600"/>
              </a:spcAft>
              <a:buClr>
                <a:srgbClr val="2F5597"/>
              </a:buClr>
              <a:buFont typeface="Calibri" panose="020F0502020204030204" pitchFamily="34" charset="0"/>
              <a:buChar char="…"/>
            </a:pPr>
            <a:r>
              <a:rPr lang="en-US" sz="1800" dirty="0">
                <a:solidFill>
                  <a:srgbClr val="2F5597"/>
                </a:solidFill>
                <a:latin typeface="Calibri" panose="020F0502020204030204" pitchFamily="34" charset="0"/>
                <a:cs typeface="Calibri" panose="020F0502020204030204" pitchFamily="34" charset="0"/>
              </a:rPr>
              <a:t>Based on transit authority legislation/Colorado housing authority model</a:t>
            </a:r>
          </a:p>
          <a:p>
            <a:pPr>
              <a:spcBef>
                <a:spcPts val="0"/>
              </a:spcBef>
              <a:spcAft>
                <a:spcPts val="600"/>
              </a:spcAft>
              <a:buClr>
                <a:srgbClr val="2F5597"/>
              </a:buClr>
            </a:pPr>
            <a:endParaRPr lang="en-US" sz="2200" dirty="0">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 xmlns:a16="http://schemas.microsoft.com/office/drawing/2014/main" id="{3405FBD4-5C56-4A9C-A094-3648A2090B10}"/>
              </a:ext>
            </a:extLst>
          </p:cNvPr>
          <p:cNvGrpSpPr/>
          <p:nvPr/>
        </p:nvGrpSpPr>
        <p:grpSpPr>
          <a:xfrm>
            <a:off x="708055" y="3557198"/>
            <a:ext cx="1607128" cy="1607128"/>
            <a:chOff x="630403" y="2987521"/>
            <a:chExt cx="2005454" cy="2005454"/>
          </a:xfrm>
        </p:grpSpPr>
        <p:pic>
          <p:nvPicPr>
            <p:cNvPr id="10" name="Picture 9" descr="A close up of a logo&#10;&#10;Description automatically generated">
              <a:extLst>
                <a:ext uri="{FF2B5EF4-FFF2-40B4-BE49-F238E27FC236}">
                  <a16:creationId xmlns="" xmlns:a16="http://schemas.microsoft.com/office/drawing/2014/main" id="{62BF4E6E-3675-4F2D-B19A-B8A0DEA3ABA7}"/>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30403" y="2987521"/>
              <a:ext cx="2005454" cy="2005454"/>
            </a:xfrm>
            <a:prstGeom prst="rect">
              <a:avLst/>
            </a:prstGeom>
          </p:spPr>
        </p:pic>
        <p:sp>
          <p:nvSpPr>
            <p:cNvPr id="13" name="TextBox 12">
              <a:extLst>
                <a:ext uri="{FF2B5EF4-FFF2-40B4-BE49-F238E27FC236}">
                  <a16:creationId xmlns="" xmlns:a16="http://schemas.microsoft.com/office/drawing/2014/main" id="{1664C500-8EC6-4793-BD1F-964776692013}"/>
                </a:ext>
              </a:extLst>
            </p:cNvPr>
            <p:cNvSpPr txBox="1"/>
            <p:nvPr/>
          </p:nvSpPr>
          <p:spPr>
            <a:xfrm>
              <a:off x="1809964" y="3577181"/>
              <a:ext cx="392460" cy="499277"/>
            </a:xfrm>
            <a:prstGeom prst="rect">
              <a:avLst/>
            </a:prstGeom>
            <a:noFill/>
          </p:spPr>
          <p:txBody>
            <a:bodyPr wrap="none" rtlCol="0">
              <a:spAutoFit/>
            </a:bodyPr>
            <a:lstStyle/>
            <a:p>
              <a:pPr algn="ctr"/>
              <a:r>
                <a:rPr lang="en-US" sz="2000" b="1" dirty="0">
                  <a:solidFill>
                    <a:schemeClr val="bg1"/>
                  </a:solidFill>
                </a:rPr>
                <a:t>$</a:t>
              </a:r>
            </a:p>
          </p:txBody>
        </p:sp>
        <p:sp>
          <p:nvSpPr>
            <p:cNvPr id="14" name="TextBox 13">
              <a:extLst>
                <a:ext uri="{FF2B5EF4-FFF2-40B4-BE49-F238E27FC236}">
                  <a16:creationId xmlns="" xmlns:a16="http://schemas.microsoft.com/office/drawing/2014/main" id="{734841C8-48F6-4F47-BBD7-95894EDD0878}"/>
                </a:ext>
              </a:extLst>
            </p:cNvPr>
            <p:cNvSpPr txBox="1"/>
            <p:nvPr/>
          </p:nvSpPr>
          <p:spPr>
            <a:xfrm>
              <a:off x="1444385" y="3097281"/>
              <a:ext cx="376459" cy="460871"/>
            </a:xfrm>
            <a:prstGeom prst="rect">
              <a:avLst/>
            </a:prstGeom>
            <a:noFill/>
          </p:spPr>
          <p:txBody>
            <a:bodyPr wrap="none" rtlCol="0">
              <a:spAutoFit/>
            </a:bodyPr>
            <a:lstStyle/>
            <a:p>
              <a:pPr algn="ctr"/>
              <a:r>
                <a:rPr lang="en-US" b="1" dirty="0">
                  <a:solidFill>
                    <a:schemeClr val="bg1"/>
                  </a:solidFill>
                </a:rPr>
                <a:t>$</a:t>
              </a:r>
            </a:p>
          </p:txBody>
        </p:sp>
      </p:grpSp>
    </p:spTree>
    <p:extLst>
      <p:ext uri="{BB962C8B-B14F-4D97-AF65-F5344CB8AC3E}">
        <p14:creationId xmlns:p14="http://schemas.microsoft.com/office/powerpoint/2010/main" val="43650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view of a large body of water with a city in the background&#10;&#10;Description automatically generated">
            <a:extLst>
              <a:ext uri="{FF2B5EF4-FFF2-40B4-BE49-F238E27FC236}">
                <a16:creationId xmlns="" xmlns:a16="http://schemas.microsoft.com/office/drawing/2014/main" id="{7C7C37AE-4D4A-45E5-8046-F4EFF2D9E675}"/>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155448"/>
            <a:ext cx="12192000" cy="6974926"/>
          </a:xfrm>
          <a:prstGeom prst="rect">
            <a:avLst/>
          </a:prstGeom>
        </p:spPr>
      </p:pic>
      <p:sp>
        <p:nvSpPr>
          <p:cNvPr id="2" name="Title 1">
            <a:extLst>
              <a:ext uri="{FF2B5EF4-FFF2-40B4-BE49-F238E27FC236}">
                <a16:creationId xmlns="" xmlns:a16="http://schemas.microsoft.com/office/drawing/2014/main" id="{9A7ADFCF-4CA7-4CA0-89A1-C55E8989F55A}"/>
              </a:ext>
            </a:extLst>
          </p:cNvPr>
          <p:cNvSpPr>
            <a:spLocks noGrp="1"/>
          </p:cNvSpPr>
          <p:nvPr>
            <p:ph type="title"/>
          </p:nvPr>
        </p:nvSpPr>
        <p:spPr/>
        <p:txBody>
          <a:bodyPr/>
          <a:lstStyle/>
          <a:p>
            <a:r>
              <a:rPr lang="en-US" dirty="0"/>
              <a:t>Housing North </a:t>
            </a:r>
            <a:r>
              <a:rPr lang="en-US" dirty="0" smtClean="0"/>
              <a:t>Legislative Initiatives</a:t>
            </a:r>
            <a:r>
              <a:rPr lang="en-US" dirty="0"/>
              <a:t>: </a:t>
            </a:r>
            <a:r>
              <a:rPr lang="en-US" dirty="0" smtClean="0"/>
              <a:t/>
            </a:r>
            <a:br>
              <a:rPr lang="en-US" dirty="0" smtClean="0"/>
            </a:br>
            <a:r>
              <a:rPr lang="en-US" dirty="0" smtClean="0">
                <a:solidFill>
                  <a:schemeClr val="accent1"/>
                </a:solidFill>
              </a:rPr>
              <a:t>Creating Statewide Revenu</a:t>
            </a:r>
            <a:r>
              <a:rPr lang="en-US" dirty="0" smtClean="0">
                <a:solidFill>
                  <a:schemeClr val="accent1"/>
                </a:solidFill>
              </a:rPr>
              <a:t>e for Housing</a:t>
            </a:r>
            <a:endParaRPr lang="en-US" dirty="0">
              <a:solidFill>
                <a:schemeClr val="accent1"/>
              </a:solidFill>
            </a:endParaRPr>
          </a:p>
        </p:txBody>
      </p:sp>
      <p:sp>
        <p:nvSpPr>
          <p:cNvPr id="6" name="Rectangle 5">
            <a:extLst>
              <a:ext uri="{FF2B5EF4-FFF2-40B4-BE49-F238E27FC236}">
                <a16:creationId xmlns="" xmlns:a16="http://schemas.microsoft.com/office/drawing/2014/main" id="{C9A508AD-5607-4C2F-B637-892D3B89CB80}"/>
              </a:ext>
            </a:extLst>
          </p:cNvPr>
          <p:cNvSpPr/>
          <p:nvPr/>
        </p:nvSpPr>
        <p:spPr>
          <a:xfrm flipH="1">
            <a:off x="535850" y="1404600"/>
            <a:ext cx="2194560" cy="3819153"/>
          </a:xfrm>
          <a:prstGeom prst="rect">
            <a:avLst/>
          </a:prstGeom>
          <a:solidFill>
            <a:schemeClr val="accent1"/>
          </a:solidFill>
        </p:spPr>
        <p:txBody>
          <a:bodyPr wrap="square">
            <a:noAutofit/>
          </a:bodyPr>
          <a:lstStyle/>
          <a:p>
            <a:pPr>
              <a:spcAft>
                <a:spcPts val="600"/>
              </a:spcAft>
            </a:pPr>
            <a:r>
              <a:rPr lang="en-US" sz="2200" b="1" dirty="0">
                <a:solidFill>
                  <a:schemeClr val="bg1"/>
                </a:solidFill>
                <a:latin typeface="Calibri" panose="020F0502020204030204" pitchFamily="34" charset="0"/>
              </a:rPr>
              <a:t>Housing Funding</a:t>
            </a:r>
          </a:p>
          <a:p>
            <a:pPr>
              <a:spcAft>
                <a:spcPts val="600"/>
              </a:spcAft>
            </a:pPr>
            <a:r>
              <a:rPr lang="en-US" dirty="0">
                <a:solidFill>
                  <a:schemeClr val="bg1"/>
                </a:solidFill>
                <a:latin typeface="Calibri" panose="020F0502020204030204" pitchFamily="34" charset="0"/>
              </a:rPr>
              <a:t>Create new and preserve existing revenue streams that can be used for housing initiatives</a:t>
            </a:r>
          </a:p>
          <a:p>
            <a:pPr>
              <a:spcAft>
                <a:spcPts val="600"/>
              </a:spcAft>
            </a:pPr>
            <a:endParaRPr lang="en-US" sz="2400" dirty="0">
              <a:solidFill>
                <a:schemeClr val="bg1"/>
              </a:solidFill>
              <a:latin typeface="Calibri" panose="020F0502020204030204" pitchFamily="34" charset="0"/>
            </a:endParaRPr>
          </a:p>
        </p:txBody>
      </p:sp>
      <p:sp>
        <p:nvSpPr>
          <p:cNvPr id="8" name="Footer Placeholder 3">
            <a:extLst>
              <a:ext uri="{FF2B5EF4-FFF2-40B4-BE49-F238E27FC236}">
                <a16:creationId xmlns="" xmlns:a16="http://schemas.microsoft.com/office/drawing/2014/main" id="{FCD757EC-3B2B-46BC-8F71-1CB43F7EE6EA}"/>
              </a:ext>
            </a:extLst>
          </p:cNvPr>
          <p:cNvSpPr>
            <a:spLocks noGrp="1"/>
          </p:cNvSpPr>
          <p:nvPr>
            <p:ph type="ftr" sz="quarter" idx="11"/>
          </p:nvPr>
        </p:nvSpPr>
        <p:spPr>
          <a:xfrm>
            <a:off x="358815" y="6611779"/>
            <a:ext cx="3755985" cy="246221"/>
          </a:xfrm>
        </p:spPr>
        <p:txBody>
          <a:bodyPr/>
          <a:lstStyle/>
          <a:p>
            <a:r>
              <a:rPr lang="en-US" dirty="0">
                <a:solidFill>
                  <a:schemeClr val="bg1">
                    <a:lumMod val="50000"/>
                  </a:schemeClr>
                </a:solidFill>
              </a:rPr>
              <a:t>Housing North 2019</a:t>
            </a:r>
          </a:p>
        </p:txBody>
      </p:sp>
      <p:sp>
        <p:nvSpPr>
          <p:cNvPr id="11" name="Slide Number Placeholder 4">
            <a:extLst>
              <a:ext uri="{FF2B5EF4-FFF2-40B4-BE49-F238E27FC236}">
                <a16:creationId xmlns="" xmlns:a16="http://schemas.microsoft.com/office/drawing/2014/main" id="{C1357845-A070-4D89-8A57-AE4B53396B01}"/>
              </a:ext>
            </a:extLst>
          </p:cNvPr>
          <p:cNvSpPr>
            <a:spLocks noGrp="1"/>
          </p:cNvSpPr>
          <p:nvPr>
            <p:ph type="sldNum" sz="quarter" idx="12"/>
          </p:nvPr>
        </p:nvSpPr>
        <p:spPr>
          <a:xfrm>
            <a:off x="0" y="6611779"/>
            <a:ext cx="358815" cy="246221"/>
          </a:xfrm>
        </p:spPr>
        <p:txBody>
          <a:bodyPr/>
          <a:lstStyle/>
          <a:p>
            <a:fld id="{CC51C8D2-D7CB-4527-9110-A7992170F953}" type="slidenum">
              <a:rPr lang="en-US" smtClean="0">
                <a:solidFill>
                  <a:schemeClr val="bg1">
                    <a:lumMod val="50000"/>
                  </a:schemeClr>
                </a:solidFill>
              </a:rPr>
              <a:pPr/>
              <a:t>12</a:t>
            </a:fld>
            <a:endParaRPr lang="en-US">
              <a:solidFill>
                <a:schemeClr val="bg1">
                  <a:lumMod val="50000"/>
                </a:schemeClr>
              </a:solidFill>
            </a:endParaRPr>
          </a:p>
        </p:txBody>
      </p:sp>
      <p:sp>
        <p:nvSpPr>
          <p:cNvPr id="12" name="Content Placeholder 2">
            <a:extLst>
              <a:ext uri="{FF2B5EF4-FFF2-40B4-BE49-F238E27FC236}">
                <a16:creationId xmlns="" xmlns:a16="http://schemas.microsoft.com/office/drawing/2014/main" id="{1722B7C1-6B1A-4A42-8C67-F737F911BCAD}"/>
              </a:ext>
            </a:extLst>
          </p:cNvPr>
          <p:cNvSpPr txBox="1">
            <a:spLocks/>
          </p:cNvSpPr>
          <p:nvPr/>
        </p:nvSpPr>
        <p:spPr>
          <a:xfrm>
            <a:off x="2730410" y="1404600"/>
            <a:ext cx="8553675" cy="3819153"/>
          </a:xfrm>
          <a:prstGeom prst="rect">
            <a:avLst/>
          </a:prstGeom>
          <a:solidFill>
            <a:srgbClr val="FFFFFF">
              <a:alpha val="60000"/>
            </a:srgbClr>
          </a:solidFill>
        </p:spPr>
        <p:txBody>
          <a:bodyPr lIns="182880"/>
          <a:lstStyle>
            <a:lvl1pPr marL="0" indent="0" algn="l" defTabSz="457200" rtl="0" eaLnBrk="1" latinLnBrk="0" hangingPunct="1">
              <a:spcBef>
                <a:spcPct val="20000"/>
              </a:spcBef>
              <a:buFontTx/>
              <a:buNone/>
              <a:defRPr sz="2800" kern="1200">
                <a:solidFill>
                  <a:srgbClr val="434449"/>
                </a:solidFill>
                <a:latin typeface="Nexa Regular"/>
                <a:ea typeface="+mn-ea"/>
                <a:cs typeface="Nexa Regular"/>
              </a:defRPr>
            </a:lvl1pPr>
            <a:lvl2pPr marL="742950" indent="-285750" algn="l" defTabSz="457200" rtl="0" eaLnBrk="1" latinLnBrk="0" hangingPunct="1">
              <a:spcBef>
                <a:spcPct val="20000"/>
              </a:spcBef>
              <a:buFont typeface="Arial"/>
              <a:buChar char="–"/>
              <a:defRPr sz="2200" kern="1200">
                <a:solidFill>
                  <a:srgbClr val="434449"/>
                </a:solidFill>
                <a:latin typeface="Nexa Regular"/>
                <a:ea typeface="+mn-ea"/>
                <a:cs typeface="Nexa Regular"/>
              </a:defRPr>
            </a:lvl2pPr>
            <a:lvl3pPr marL="1143000" indent="-228600" algn="l" defTabSz="457200" rtl="0" eaLnBrk="1" latinLnBrk="0" hangingPunct="1">
              <a:spcBef>
                <a:spcPct val="20000"/>
              </a:spcBef>
              <a:buFont typeface="Arial"/>
              <a:buChar char="•"/>
              <a:defRPr sz="2200" kern="1200">
                <a:solidFill>
                  <a:srgbClr val="434449"/>
                </a:solidFill>
                <a:latin typeface="Nexa Regular"/>
                <a:ea typeface="+mn-ea"/>
                <a:cs typeface="Nexa Regular"/>
              </a:defRPr>
            </a:lvl3pPr>
            <a:lvl4pPr marL="1600200" indent="-228600" algn="l" defTabSz="457200" rtl="0" eaLnBrk="1" latinLnBrk="0" hangingPunct="1">
              <a:spcBef>
                <a:spcPct val="20000"/>
              </a:spcBef>
              <a:buFont typeface="Arial"/>
              <a:buChar char="–"/>
              <a:defRPr sz="2200" kern="1200">
                <a:solidFill>
                  <a:srgbClr val="434449"/>
                </a:solidFill>
                <a:latin typeface="Nexa Regular"/>
                <a:ea typeface="+mn-ea"/>
                <a:cs typeface="Nexa Regular"/>
              </a:defRPr>
            </a:lvl4pPr>
            <a:lvl5pPr marL="2057400" indent="-228600" algn="l" defTabSz="457200" rtl="0" eaLnBrk="1" latinLnBrk="0" hangingPunct="1">
              <a:spcBef>
                <a:spcPct val="20000"/>
              </a:spcBef>
              <a:buFont typeface="Arial"/>
              <a:buChar char="»"/>
              <a:defRPr sz="2200" kern="1200">
                <a:solidFill>
                  <a:srgbClr val="434449"/>
                </a:solidFill>
                <a:latin typeface="Nexa Regular"/>
                <a:ea typeface="+mn-ea"/>
                <a:cs typeface="Nexa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3363" indent="-233363">
              <a:spcBef>
                <a:spcPts val="0"/>
              </a:spcBef>
              <a:spcAft>
                <a:spcPts val="600"/>
              </a:spcAft>
              <a:buClr>
                <a:srgbClr val="2F5597"/>
              </a:buClr>
              <a:buFont typeface="Wingdings 2" panose="05020102010507070707" pitchFamily="18" charset="2"/>
              <a:buChar char="¡"/>
            </a:pPr>
            <a:r>
              <a:rPr lang="en-US" sz="1800" b="1" dirty="0" smtClean="0">
                <a:latin typeface="Calibri" panose="020F0502020204030204" pitchFamily="34" charset="0"/>
                <a:cs typeface="Calibri" panose="020F0502020204030204" pitchFamily="34" charset="0"/>
              </a:rPr>
              <a:t>Michigan Housing &amp; Community Development Fund </a:t>
            </a:r>
            <a:r>
              <a:rPr lang="en-US" sz="1800" dirty="0" smtClean="0">
                <a:latin typeface="Calibri" panose="020F0502020204030204" pitchFamily="34" charset="0"/>
                <a:cs typeface="Calibri" panose="020F0502020204030204" pitchFamily="34" charset="0"/>
              </a:rPr>
              <a:t>was created in 2008 to fund housing, homelessness services, and downtown/neighborhood improvements</a:t>
            </a:r>
            <a:endParaRPr lang="en-US" sz="1800" dirty="0">
              <a:latin typeface="Calibri" panose="020F0502020204030204" pitchFamily="34" charset="0"/>
              <a:cs typeface="Calibri" panose="020F0502020204030204" pitchFamily="34" charset="0"/>
            </a:endParaRPr>
          </a:p>
          <a:p>
            <a:pPr marL="574675" lvl="1" indent="-174625">
              <a:spcBef>
                <a:spcPts val="0"/>
              </a:spcBef>
              <a:spcAft>
                <a:spcPts val="600"/>
              </a:spcAft>
              <a:buClr>
                <a:srgbClr val="2F5597"/>
              </a:buClr>
              <a:buFont typeface="Calibri" panose="020F0502020204030204" pitchFamily="34" charset="0"/>
              <a:buChar char="…"/>
            </a:pPr>
            <a:r>
              <a:rPr lang="en-US" sz="1800" dirty="0" smtClean="0">
                <a:solidFill>
                  <a:srgbClr val="2F5597"/>
                </a:solidFill>
                <a:latin typeface="Calibri" panose="020F0502020204030204" pitchFamily="34" charset="0"/>
                <a:cs typeface="Calibri" panose="020F0502020204030204" pitchFamily="34" charset="0"/>
              </a:rPr>
              <a:t>An ongoing revenue source is needed. Many states use a real estate transfer tax; another option may be a document recording fee.</a:t>
            </a:r>
          </a:p>
          <a:p>
            <a:pPr marL="574675" lvl="1" indent="-174625">
              <a:spcBef>
                <a:spcPts val="0"/>
              </a:spcBef>
              <a:spcAft>
                <a:spcPts val="600"/>
              </a:spcAft>
              <a:buClr>
                <a:srgbClr val="2F5597"/>
              </a:buClr>
              <a:buFont typeface="Calibri" panose="020F0502020204030204" pitchFamily="34" charset="0"/>
              <a:buChar char="…"/>
            </a:pPr>
            <a:r>
              <a:rPr lang="en-US" sz="1800" dirty="0" smtClean="0">
                <a:solidFill>
                  <a:srgbClr val="2F5597"/>
                </a:solidFill>
                <a:latin typeface="Calibri" panose="020F0502020204030204" pitchFamily="34" charset="0"/>
                <a:cs typeface="Calibri" panose="020F0502020204030204" pitchFamily="34" charset="0"/>
              </a:rPr>
              <a:t>Michigan is one of only 3 states that doesn’t have an operational statewide housing trust fund</a:t>
            </a:r>
          </a:p>
          <a:p>
            <a:pPr marL="574675" lvl="1" indent="-174625">
              <a:spcBef>
                <a:spcPts val="0"/>
              </a:spcBef>
              <a:spcAft>
                <a:spcPts val="600"/>
              </a:spcAft>
              <a:buClr>
                <a:srgbClr val="2F5597"/>
              </a:buClr>
              <a:buFont typeface="Calibri" panose="020F0502020204030204" pitchFamily="34" charset="0"/>
              <a:buChar char="…"/>
            </a:pPr>
            <a:r>
              <a:rPr lang="en-US" sz="1800" dirty="0" smtClean="0">
                <a:solidFill>
                  <a:srgbClr val="2F5597"/>
                </a:solidFill>
                <a:latin typeface="Calibri" panose="020F0502020204030204" pitchFamily="34" charset="0"/>
                <a:cs typeface="Calibri" panose="020F0502020204030204" pitchFamily="34" charset="0"/>
              </a:rPr>
              <a:t>Research and participation from state agencies/legislators is needed to identify and enact appropriate revenue sources</a:t>
            </a:r>
          </a:p>
          <a:p>
            <a:pPr marL="574675" lvl="1" indent="-174625">
              <a:spcBef>
                <a:spcPts val="0"/>
              </a:spcBef>
              <a:spcAft>
                <a:spcPts val="600"/>
              </a:spcAft>
              <a:buClr>
                <a:srgbClr val="2F5597"/>
              </a:buClr>
              <a:buFont typeface="Calibri" panose="020F0502020204030204" pitchFamily="34" charset="0"/>
              <a:buChar char="…"/>
            </a:pPr>
            <a:endParaRPr lang="en-US" sz="1800" dirty="0">
              <a:solidFill>
                <a:srgbClr val="2F5597"/>
              </a:solidFill>
              <a:latin typeface="Calibri" panose="020F0502020204030204" pitchFamily="34" charset="0"/>
              <a:cs typeface="Calibri" panose="020F0502020204030204" pitchFamily="34" charset="0"/>
            </a:endParaRPr>
          </a:p>
          <a:p>
            <a:pPr>
              <a:spcBef>
                <a:spcPts val="0"/>
              </a:spcBef>
              <a:spcAft>
                <a:spcPts val="600"/>
              </a:spcAft>
              <a:buClr>
                <a:srgbClr val="2F5597"/>
              </a:buClr>
            </a:pPr>
            <a:endParaRPr lang="en-US" sz="2200" dirty="0">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 xmlns:a16="http://schemas.microsoft.com/office/drawing/2014/main" id="{3405FBD4-5C56-4A9C-A094-3648A2090B10}"/>
              </a:ext>
            </a:extLst>
          </p:cNvPr>
          <p:cNvGrpSpPr/>
          <p:nvPr/>
        </p:nvGrpSpPr>
        <p:grpSpPr>
          <a:xfrm>
            <a:off x="708055" y="3557198"/>
            <a:ext cx="1607128" cy="1607128"/>
            <a:chOff x="630403" y="2987521"/>
            <a:chExt cx="2005454" cy="2005454"/>
          </a:xfrm>
        </p:grpSpPr>
        <p:pic>
          <p:nvPicPr>
            <p:cNvPr id="10" name="Picture 9" descr="A close up of a logo&#10;&#10;Description automatically generated">
              <a:extLst>
                <a:ext uri="{FF2B5EF4-FFF2-40B4-BE49-F238E27FC236}">
                  <a16:creationId xmlns="" xmlns:a16="http://schemas.microsoft.com/office/drawing/2014/main" id="{62BF4E6E-3675-4F2D-B19A-B8A0DEA3ABA7}"/>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30403" y="2987521"/>
              <a:ext cx="2005454" cy="2005454"/>
            </a:xfrm>
            <a:prstGeom prst="rect">
              <a:avLst/>
            </a:prstGeom>
          </p:spPr>
        </p:pic>
        <p:sp>
          <p:nvSpPr>
            <p:cNvPr id="13" name="TextBox 12">
              <a:extLst>
                <a:ext uri="{FF2B5EF4-FFF2-40B4-BE49-F238E27FC236}">
                  <a16:creationId xmlns="" xmlns:a16="http://schemas.microsoft.com/office/drawing/2014/main" id="{1664C500-8EC6-4793-BD1F-964776692013}"/>
                </a:ext>
              </a:extLst>
            </p:cNvPr>
            <p:cNvSpPr txBox="1"/>
            <p:nvPr/>
          </p:nvSpPr>
          <p:spPr>
            <a:xfrm>
              <a:off x="1809964" y="3577181"/>
              <a:ext cx="392460" cy="499277"/>
            </a:xfrm>
            <a:prstGeom prst="rect">
              <a:avLst/>
            </a:prstGeom>
            <a:noFill/>
          </p:spPr>
          <p:txBody>
            <a:bodyPr wrap="none" rtlCol="0">
              <a:spAutoFit/>
            </a:bodyPr>
            <a:lstStyle/>
            <a:p>
              <a:pPr algn="ctr"/>
              <a:r>
                <a:rPr lang="en-US" sz="2000" b="1" dirty="0">
                  <a:solidFill>
                    <a:schemeClr val="bg1"/>
                  </a:solidFill>
                </a:rPr>
                <a:t>$</a:t>
              </a:r>
            </a:p>
          </p:txBody>
        </p:sp>
        <p:sp>
          <p:nvSpPr>
            <p:cNvPr id="14" name="TextBox 13">
              <a:extLst>
                <a:ext uri="{FF2B5EF4-FFF2-40B4-BE49-F238E27FC236}">
                  <a16:creationId xmlns="" xmlns:a16="http://schemas.microsoft.com/office/drawing/2014/main" id="{734841C8-48F6-4F47-BBD7-95894EDD0878}"/>
                </a:ext>
              </a:extLst>
            </p:cNvPr>
            <p:cNvSpPr txBox="1"/>
            <p:nvPr/>
          </p:nvSpPr>
          <p:spPr>
            <a:xfrm>
              <a:off x="1444385" y="3097281"/>
              <a:ext cx="376459" cy="460871"/>
            </a:xfrm>
            <a:prstGeom prst="rect">
              <a:avLst/>
            </a:prstGeom>
            <a:noFill/>
          </p:spPr>
          <p:txBody>
            <a:bodyPr wrap="none" rtlCol="0">
              <a:spAutoFit/>
            </a:bodyPr>
            <a:lstStyle/>
            <a:p>
              <a:pPr algn="ctr"/>
              <a:r>
                <a:rPr lang="en-US" b="1" dirty="0">
                  <a:solidFill>
                    <a:schemeClr val="bg1"/>
                  </a:solidFill>
                </a:rPr>
                <a:t>$</a:t>
              </a:r>
            </a:p>
          </p:txBody>
        </p:sp>
      </p:grpSp>
    </p:spTree>
    <p:extLst>
      <p:ext uri="{BB962C8B-B14F-4D97-AF65-F5344CB8AC3E}">
        <p14:creationId xmlns:p14="http://schemas.microsoft.com/office/powerpoint/2010/main" val="50838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view of a large body of water with a city in the background&#10;&#10;Description automatically generated">
            <a:extLst>
              <a:ext uri="{FF2B5EF4-FFF2-40B4-BE49-F238E27FC236}">
                <a16:creationId xmlns="" xmlns:a16="http://schemas.microsoft.com/office/drawing/2014/main" id="{7C7C37AE-4D4A-45E5-8046-F4EFF2D9E675}"/>
              </a:ext>
            </a:extLst>
          </p:cNvPr>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155448"/>
            <a:ext cx="12192000" cy="6974926"/>
          </a:xfrm>
          <a:prstGeom prst="rect">
            <a:avLst/>
          </a:prstGeom>
        </p:spPr>
      </p:pic>
      <p:sp>
        <p:nvSpPr>
          <p:cNvPr id="2" name="Title 1">
            <a:extLst>
              <a:ext uri="{FF2B5EF4-FFF2-40B4-BE49-F238E27FC236}">
                <a16:creationId xmlns="" xmlns:a16="http://schemas.microsoft.com/office/drawing/2014/main" id="{9A7ADFCF-4CA7-4CA0-89A1-C55E8989F55A}"/>
              </a:ext>
            </a:extLst>
          </p:cNvPr>
          <p:cNvSpPr>
            <a:spLocks noGrp="1"/>
          </p:cNvSpPr>
          <p:nvPr>
            <p:ph type="title"/>
          </p:nvPr>
        </p:nvSpPr>
        <p:spPr/>
        <p:txBody>
          <a:bodyPr/>
          <a:lstStyle/>
          <a:p>
            <a:r>
              <a:rPr lang="en-US" dirty="0"/>
              <a:t>Housing North </a:t>
            </a:r>
            <a:r>
              <a:rPr lang="en-US" dirty="0" smtClean="0"/>
              <a:t>Legislative Initiatives</a:t>
            </a:r>
            <a:r>
              <a:rPr lang="en-US" dirty="0"/>
              <a:t>: </a:t>
            </a:r>
            <a:r>
              <a:rPr lang="en-US" dirty="0" smtClean="0"/>
              <a:t/>
            </a:r>
            <a:br>
              <a:rPr lang="en-US" dirty="0" smtClean="0"/>
            </a:br>
            <a:r>
              <a:rPr lang="en-US" dirty="0" smtClean="0">
                <a:solidFill>
                  <a:schemeClr val="accent1"/>
                </a:solidFill>
              </a:rPr>
              <a:t>Creating Additional Federal Resources</a:t>
            </a:r>
            <a:r>
              <a:rPr lang="en-US" dirty="0" smtClean="0">
                <a:solidFill>
                  <a:schemeClr val="accent1"/>
                </a:solidFill>
              </a:rPr>
              <a:t> for Housing</a:t>
            </a:r>
            <a:endParaRPr lang="en-US" dirty="0">
              <a:solidFill>
                <a:schemeClr val="accent1"/>
              </a:solidFill>
            </a:endParaRPr>
          </a:p>
        </p:txBody>
      </p:sp>
      <p:sp>
        <p:nvSpPr>
          <p:cNvPr id="6" name="Rectangle 5">
            <a:extLst>
              <a:ext uri="{FF2B5EF4-FFF2-40B4-BE49-F238E27FC236}">
                <a16:creationId xmlns="" xmlns:a16="http://schemas.microsoft.com/office/drawing/2014/main" id="{C9A508AD-5607-4C2F-B637-892D3B89CB80}"/>
              </a:ext>
            </a:extLst>
          </p:cNvPr>
          <p:cNvSpPr/>
          <p:nvPr/>
        </p:nvSpPr>
        <p:spPr>
          <a:xfrm flipH="1">
            <a:off x="535850" y="1404600"/>
            <a:ext cx="2194560" cy="3819153"/>
          </a:xfrm>
          <a:prstGeom prst="rect">
            <a:avLst/>
          </a:prstGeom>
          <a:solidFill>
            <a:schemeClr val="accent1"/>
          </a:solidFill>
        </p:spPr>
        <p:txBody>
          <a:bodyPr wrap="square">
            <a:noAutofit/>
          </a:bodyPr>
          <a:lstStyle/>
          <a:p>
            <a:pPr>
              <a:spcAft>
                <a:spcPts val="600"/>
              </a:spcAft>
            </a:pPr>
            <a:r>
              <a:rPr lang="en-US" sz="2200" b="1" dirty="0">
                <a:solidFill>
                  <a:schemeClr val="bg1"/>
                </a:solidFill>
                <a:latin typeface="Calibri" panose="020F0502020204030204" pitchFamily="34" charset="0"/>
              </a:rPr>
              <a:t>Housing Funding</a:t>
            </a:r>
          </a:p>
          <a:p>
            <a:pPr>
              <a:spcAft>
                <a:spcPts val="600"/>
              </a:spcAft>
            </a:pPr>
            <a:r>
              <a:rPr lang="en-US" dirty="0">
                <a:solidFill>
                  <a:schemeClr val="bg1"/>
                </a:solidFill>
                <a:latin typeface="Calibri" panose="020F0502020204030204" pitchFamily="34" charset="0"/>
              </a:rPr>
              <a:t>Create new and preserve existing revenue streams that can be used for housing initiatives</a:t>
            </a:r>
          </a:p>
          <a:p>
            <a:pPr>
              <a:spcAft>
                <a:spcPts val="600"/>
              </a:spcAft>
            </a:pPr>
            <a:endParaRPr lang="en-US" sz="2400" dirty="0">
              <a:solidFill>
                <a:schemeClr val="bg1"/>
              </a:solidFill>
              <a:latin typeface="Calibri" panose="020F0502020204030204" pitchFamily="34" charset="0"/>
            </a:endParaRPr>
          </a:p>
        </p:txBody>
      </p:sp>
      <p:sp>
        <p:nvSpPr>
          <p:cNvPr id="8" name="Footer Placeholder 3">
            <a:extLst>
              <a:ext uri="{FF2B5EF4-FFF2-40B4-BE49-F238E27FC236}">
                <a16:creationId xmlns="" xmlns:a16="http://schemas.microsoft.com/office/drawing/2014/main" id="{FCD757EC-3B2B-46BC-8F71-1CB43F7EE6EA}"/>
              </a:ext>
            </a:extLst>
          </p:cNvPr>
          <p:cNvSpPr>
            <a:spLocks noGrp="1"/>
          </p:cNvSpPr>
          <p:nvPr>
            <p:ph type="ftr" sz="quarter" idx="11"/>
          </p:nvPr>
        </p:nvSpPr>
        <p:spPr>
          <a:xfrm>
            <a:off x="358815" y="6611779"/>
            <a:ext cx="3755985" cy="246221"/>
          </a:xfrm>
        </p:spPr>
        <p:txBody>
          <a:bodyPr/>
          <a:lstStyle/>
          <a:p>
            <a:r>
              <a:rPr lang="en-US" dirty="0">
                <a:solidFill>
                  <a:schemeClr val="bg1">
                    <a:lumMod val="50000"/>
                  </a:schemeClr>
                </a:solidFill>
              </a:rPr>
              <a:t>Housing North 2019</a:t>
            </a:r>
          </a:p>
        </p:txBody>
      </p:sp>
      <p:sp>
        <p:nvSpPr>
          <p:cNvPr id="11" name="Slide Number Placeholder 4">
            <a:extLst>
              <a:ext uri="{FF2B5EF4-FFF2-40B4-BE49-F238E27FC236}">
                <a16:creationId xmlns="" xmlns:a16="http://schemas.microsoft.com/office/drawing/2014/main" id="{C1357845-A070-4D89-8A57-AE4B53396B01}"/>
              </a:ext>
            </a:extLst>
          </p:cNvPr>
          <p:cNvSpPr>
            <a:spLocks noGrp="1"/>
          </p:cNvSpPr>
          <p:nvPr>
            <p:ph type="sldNum" sz="quarter" idx="12"/>
          </p:nvPr>
        </p:nvSpPr>
        <p:spPr>
          <a:xfrm>
            <a:off x="0" y="6611779"/>
            <a:ext cx="358815" cy="246221"/>
          </a:xfrm>
        </p:spPr>
        <p:txBody>
          <a:bodyPr/>
          <a:lstStyle/>
          <a:p>
            <a:fld id="{CC51C8D2-D7CB-4527-9110-A7992170F953}" type="slidenum">
              <a:rPr lang="en-US" smtClean="0">
                <a:solidFill>
                  <a:schemeClr val="bg1">
                    <a:lumMod val="50000"/>
                  </a:schemeClr>
                </a:solidFill>
              </a:rPr>
              <a:pPr/>
              <a:t>13</a:t>
            </a:fld>
            <a:endParaRPr lang="en-US">
              <a:solidFill>
                <a:schemeClr val="bg1">
                  <a:lumMod val="50000"/>
                </a:schemeClr>
              </a:solidFill>
            </a:endParaRPr>
          </a:p>
        </p:txBody>
      </p:sp>
      <p:sp>
        <p:nvSpPr>
          <p:cNvPr id="12" name="Content Placeholder 2">
            <a:extLst>
              <a:ext uri="{FF2B5EF4-FFF2-40B4-BE49-F238E27FC236}">
                <a16:creationId xmlns="" xmlns:a16="http://schemas.microsoft.com/office/drawing/2014/main" id="{1722B7C1-6B1A-4A42-8C67-F737F911BCAD}"/>
              </a:ext>
            </a:extLst>
          </p:cNvPr>
          <p:cNvSpPr txBox="1">
            <a:spLocks/>
          </p:cNvSpPr>
          <p:nvPr/>
        </p:nvSpPr>
        <p:spPr>
          <a:xfrm>
            <a:off x="2730410" y="1404600"/>
            <a:ext cx="8553675" cy="3819153"/>
          </a:xfrm>
          <a:prstGeom prst="rect">
            <a:avLst/>
          </a:prstGeom>
          <a:solidFill>
            <a:srgbClr val="FFFFFF">
              <a:alpha val="60000"/>
            </a:srgbClr>
          </a:solidFill>
        </p:spPr>
        <p:txBody>
          <a:bodyPr lIns="182880"/>
          <a:lstStyle>
            <a:lvl1pPr marL="0" indent="0" algn="l" defTabSz="457200" rtl="0" eaLnBrk="1" latinLnBrk="0" hangingPunct="1">
              <a:spcBef>
                <a:spcPct val="20000"/>
              </a:spcBef>
              <a:buFontTx/>
              <a:buNone/>
              <a:defRPr sz="2800" kern="1200">
                <a:solidFill>
                  <a:srgbClr val="434449"/>
                </a:solidFill>
                <a:latin typeface="Nexa Regular"/>
                <a:ea typeface="+mn-ea"/>
                <a:cs typeface="Nexa Regular"/>
              </a:defRPr>
            </a:lvl1pPr>
            <a:lvl2pPr marL="742950" indent="-285750" algn="l" defTabSz="457200" rtl="0" eaLnBrk="1" latinLnBrk="0" hangingPunct="1">
              <a:spcBef>
                <a:spcPct val="20000"/>
              </a:spcBef>
              <a:buFont typeface="Arial"/>
              <a:buChar char="–"/>
              <a:defRPr sz="2200" kern="1200">
                <a:solidFill>
                  <a:srgbClr val="434449"/>
                </a:solidFill>
                <a:latin typeface="Nexa Regular"/>
                <a:ea typeface="+mn-ea"/>
                <a:cs typeface="Nexa Regular"/>
              </a:defRPr>
            </a:lvl2pPr>
            <a:lvl3pPr marL="1143000" indent="-228600" algn="l" defTabSz="457200" rtl="0" eaLnBrk="1" latinLnBrk="0" hangingPunct="1">
              <a:spcBef>
                <a:spcPct val="20000"/>
              </a:spcBef>
              <a:buFont typeface="Arial"/>
              <a:buChar char="•"/>
              <a:defRPr sz="2200" kern="1200">
                <a:solidFill>
                  <a:srgbClr val="434449"/>
                </a:solidFill>
                <a:latin typeface="Nexa Regular"/>
                <a:ea typeface="+mn-ea"/>
                <a:cs typeface="Nexa Regular"/>
              </a:defRPr>
            </a:lvl3pPr>
            <a:lvl4pPr marL="1600200" indent="-228600" algn="l" defTabSz="457200" rtl="0" eaLnBrk="1" latinLnBrk="0" hangingPunct="1">
              <a:spcBef>
                <a:spcPct val="20000"/>
              </a:spcBef>
              <a:buFont typeface="Arial"/>
              <a:buChar char="–"/>
              <a:defRPr sz="2200" kern="1200">
                <a:solidFill>
                  <a:srgbClr val="434449"/>
                </a:solidFill>
                <a:latin typeface="Nexa Regular"/>
                <a:ea typeface="+mn-ea"/>
                <a:cs typeface="Nexa Regular"/>
              </a:defRPr>
            </a:lvl4pPr>
            <a:lvl5pPr marL="2057400" indent="-228600" algn="l" defTabSz="457200" rtl="0" eaLnBrk="1" latinLnBrk="0" hangingPunct="1">
              <a:spcBef>
                <a:spcPct val="20000"/>
              </a:spcBef>
              <a:buFont typeface="Arial"/>
              <a:buChar char="»"/>
              <a:defRPr sz="2200" kern="1200">
                <a:solidFill>
                  <a:srgbClr val="434449"/>
                </a:solidFill>
                <a:latin typeface="Nexa Regular"/>
                <a:ea typeface="+mn-ea"/>
                <a:cs typeface="Nexa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3363" indent="-233363">
              <a:spcBef>
                <a:spcPts val="0"/>
              </a:spcBef>
              <a:spcAft>
                <a:spcPts val="600"/>
              </a:spcAft>
              <a:buClr>
                <a:srgbClr val="2F5597"/>
              </a:buClr>
              <a:buFont typeface="Wingdings 2" panose="05020102010507070707" pitchFamily="18" charset="2"/>
              <a:buChar char="¡"/>
            </a:pPr>
            <a:r>
              <a:rPr lang="en-US" sz="1800" b="1" dirty="0" smtClean="0">
                <a:latin typeface="Calibri" panose="020F0502020204030204" pitchFamily="34" charset="0"/>
                <a:cs typeface="Calibri" panose="020F0502020204030204" pitchFamily="34" charset="0"/>
              </a:rPr>
              <a:t>Affordable Housing Credit Improvement Act (HR 3077/S 103)</a:t>
            </a:r>
            <a:r>
              <a:rPr lang="en-US" sz="1800" dirty="0" smtClean="0">
                <a:latin typeface="Calibri" panose="020F0502020204030204" pitchFamily="34" charset="0"/>
                <a:cs typeface="Calibri" panose="020F0502020204030204" pitchFamily="34" charset="0"/>
              </a:rPr>
              <a:t>to expand and enhance resources for the affordable housing tax credit program</a:t>
            </a:r>
            <a:endParaRPr lang="en-US" sz="1800" dirty="0">
              <a:latin typeface="Calibri" panose="020F0502020204030204" pitchFamily="34" charset="0"/>
              <a:cs typeface="Calibri" panose="020F0502020204030204" pitchFamily="34" charset="0"/>
            </a:endParaRPr>
          </a:p>
          <a:p>
            <a:pPr marL="574675" lvl="1" indent="-174625">
              <a:spcBef>
                <a:spcPts val="0"/>
              </a:spcBef>
              <a:spcAft>
                <a:spcPts val="600"/>
              </a:spcAft>
              <a:buClr>
                <a:srgbClr val="2F5597"/>
              </a:buClr>
              <a:buFont typeface="Calibri" panose="020F0502020204030204" pitchFamily="34" charset="0"/>
              <a:buChar char="…"/>
            </a:pPr>
            <a:r>
              <a:rPr lang="en-US" sz="1800" dirty="0" smtClean="0">
                <a:solidFill>
                  <a:srgbClr val="2F5597"/>
                </a:solidFill>
                <a:latin typeface="Calibri" panose="020F0502020204030204" pitchFamily="34" charset="0"/>
                <a:cs typeface="Calibri" panose="020F0502020204030204" pitchFamily="34" charset="0"/>
              </a:rPr>
              <a:t>Increase housing credit allocations</a:t>
            </a:r>
            <a:endParaRPr lang="en-US" sz="1800" dirty="0">
              <a:solidFill>
                <a:srgbClr val="2F5597"/>
              </a:solidFill>
              <a:latin typeface="Calibri" panose="020F0502020204030204" pitchFamily="34" charset="0"/>
              <a:cs typeface="Calibri" panose="020F0502020204030204" pitchFamily="34" charset="0"/>
            </a:endParaRPr>
          </a:p>
          <a:p>
            <a:pPr marL="574675" lvl="1" indent="-174625">
              <a:spcBef>
                <a:spcPts val="0"/>
              </a:spcBef>
              <a:spcAft>
                <a:spcPts val="600"/>
              </a:spcAft>
              <a:buClr>
                <a:srgbClr val="2F5597"/>
              </a:buClr>
              <a:buFont typeface="Calibri" panose="020F0502020204030204" pitchFamily="34" charset="0"/>
              <a:buChar char="…"/>
            </a:pPr>
            <a:r>
              <a:rPr lang="en-US" sz="1800" dirty="0" smtClean="0">
                <a:solidFill>
                  <a:srgbClr val="2F5597"/>
                </a:solidFill>
                <a:latin typeface="Calibri" panose="020F0502020204030204" pitchFamily="34" charset="0"/>
                <a:cs typeface="Calibri" panose="020F0502020204030204" pitchFamily="34" charset="0"/>
              </a:rPr>
              <a:t>Create additional opportunities for access to credits for rural communities</a:t>
            </a:r>
          </a:p>
          <a:p>
            <a:pPr marL="574675" lvl="1" indent="-174625">
              <a:spcBef>
                <a:spcPts val="0"/>
              </a:spcBef>
              <a:spcAft>
                <a:spcPts val="600"/>
              </a:spcAft>
              <a:buClr>
                <a:srgbClr val="2F5597"/>
              </a:buClr>
              <a:buFont typeface="Calibri" panose="020F0502020204030204" pitchFamily="34" charset="0"/>
              <a:buChar char="…"/>
            </a:pPr>
            <a:r>
              <a:rPr lang="en-US" sz="1800" dirty="0" smtClean="0">
                <a:solidFill>
                  <a:srgbClr val="2F5597"/>
                </a:solidFill>
                <a:latin typeface="Calibri" panose="020F0502020204030204" pitchFamily="34" charset="0"/>
                <a:cs typeface="Calibri" panose="020F0502020204030204" pitchFamily="34" charset="0"/>
              </a:rPr>
              <a:t>Increase access for hard-to-serve communities like rural, Native American, high poverty, and high-cost areas</a:t>
            </a:r>
          </a:p>
          <a:p>
            <a:pPr marL="574675" lvl="1" indent="-174625">
              <a:spcBef>
                <a:spcPts val="0"/>
              </a:spcBef>
              <a:spcAft>
                <a:spcPts val="600"/>
              </a:spcAft>
              <a:buClr>
                <a:srgbClr val="2F5597"/>
              </a:buClr>
              <a:buFont typeface="Calibri" panose="020F0502020204030204" pitchFamily="34" charset="0"/>
              <a:buChar char="…"/>
            </a:pPr>
            <a:r>
              <a:rPr lang="en-US" sz="1800" dirty="0" smtClean="0">
                <a:solidFill>
                  <a:srgbClr val="2F5597"/>
                </a:solidFill>
                <a:latin typeface="Calibri" panose="020F0502020204030204" pitchFamily="34" charset="0"/>
                <a:cs typeface="Calibri" panose="020F0502020204030204" pitchFamily="34" charset="0"/>
              </a:rPr>
              <a:t>Broadly sponsored in US House of Representatives; we are encouraging Rep. Bergman to co-sponsor</a:t>
            </a:r>
          </a:p>
          <a:p>
            <a:pPr indent="-342900">
              <a:spcBef>
                <a:spcPts val="0"/>
              </a:spcBef>
              <a:spcAft>
                <a:spcPts val="600"/>
              </a:spcAft>
              <a:buClr>
                <a:srgbClr val="2F5597"/>
              </a:buClr>
              <a:buFont typeface="Calibri" panose="020F0502020204030204" pitchFamily="34" charset="0"/>
              <a:buChar char="…"/>
            </a:pPr>
            <a:endParaRPr lang="en-US" sz="2400" dirty="0">
              <a:solidFill>
                <a:srgbClr val="2F5597"/>
              </a:solidFill>
              <a:latin typeface="Calibri" panose="020F0502020204030204" pitchFamily="34" charset="0"/>
              <a:cs typeface="Calibri" panose="020F0502020204030204" pitchFamily="34" charset="0"/>
            </a:endParaRPr>
          </a:p>
          <a:p>
            <a:pPr>
              <a:spcBef>
                <a:spcPts val="0"/>
              </a:spcBef>
              <a:spcAft>
                <a:spcPts val="600"/>
              </a:spcAft>
              <a:buClr>
                <a:srgbClr val="2F5597"/>
              </a:buClr>
            </a:pPr>
            <a:endParaRPr lang="en-US" sz="2200" dirty="0">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 xmlns:a16="http://schemas.microsoft.com/office/drawing/2014/main" id="{3405FBD4-5C56-4A9C-A094-3648A2090B10}"/>
              </a:ext>
            </a:extLst>
          </p:cNvPr>
          <p:cNvGrpSpPr/>
          <p:nvPr/>
        </p:nvGrpSpPr>
        <p:grpSpPr>
          <a:xfrm>
            <a:off x="708055" y="3557198"/>
            <a:ext cx="1607128" cy="1607128"/>
            <a:chOff x="630403" y="2987521"/>
            <a:chExt cx="2005454" cy="2005454"/>
          </a:xfrm>
        </p:grpSpPr>
        <p:pic>
          <p:nvPicPr>
            <p:cNvPr id="10" name="Picture 9" descr="A close up of a logo&#10;&#10;Description automatically generated">
              <a:extLst>
                <a:ext uri="{FF2B5EF4-FFF2-40B4-BE49-F238E27FC236}">
                  <a16:creationId xmlns="" xmlns:a16="http://schemas.microsoft.com/office/drawing/2014/main" id="{62BF4E6E-3675-4F2D-B19A-B8A0DEA3ABA7}"/>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30403" y="2987521"/>
              <a:ext cx="2005454" cy="2005454"/>
            </a:xfrm>
            <a:prstGeom prst="rect">
              <a:avLst/>
            </a:prstGeom>
          </p:spPr>
        </p:pic>
        <p:sp>
          <p:nvSpPr>
            <p:cNvPr id="13" name="TextBox 12">
              <a:extLst>
                <a:ext uri="{FF2B5EF4-FFF2-40B4-BE49-F238E27FC236}">
                  <a16:creationId xmlns="" xmlns:a16="http://schemas.microsoft.com/office/drawing/2014/main" id="{1664C500-8EC6-4793-BD1F-964776692013}"/>
                </a:ext>
              </a:extLst>
            </p:cNvPr>
            <p:cNvSpPr txBox="1"/>
            <p:nvPr/>
          </p:nvSpPr>
          <p:spPr>
            <a:xfrm>
              <a:off x="1809964" y="3577181"/>
              <a:ext cx="392460" cy="499277"/>
            </a:xfrm>
            <a:prstGeom prst="rect">
              <a:avLst/>
            </a:prstGeom>
            <a:noFill/>
          </p:spPr>
          <p:txBody>
            <a:bodyPr wrap="none" rtlCol="0">
              <a:spAutoFit/>
            </a:bodyPr>
            <a:lstStyle/>
            <a:p>
              <a:pPr algn="ctr"/>
              <a:r>
                <a:rPr lang="en-US" sz="2000" b="1" dirty="0">
                  <a:solidFill>
                    <a:schemeClr val="bg1"/>
                  </a:solidFill>
                </a:rPr>
                <a:t>$</a:t>
              </a:r>
            </a:p>
          </p:txBody>
        </p:sp>
        <p:sp>
          <p:nvSpPr>
            <p:cNvPr id="14" name="TextBox 13">
              <a:extLst>
                <a:ext uri="{FF2B5EF4-FFF2-40B4-BE49-F238E27FC236}">
                  <a16:creationId xmlns="" xmlns:a16="http://schemas.microsoft.com/office/drawing/2014/main" id="{734841C8-48F6-4F47-BBD7-95894EDD0878}"/>
                </a:ext>
              </a:extLst>
            </p:cNvPr>
            <p:cNvSpPr txBox="1"/>
            <p:nvPr/>
          </p:nvSpPr>
          <p:spPr>
            <a:xfrm>
              <a:off x="1444385" y="3097281"/>
              <a:ext cx="376459" cy="460871"/>
            </a:xfrm>
            <a:prstGeom prst="rect">
              <a:avLst/>
            </a:prstGeom>
            <a:noFill/>
          </p:spPr>
          <p:txBody>
            <a:bodyPr wrap="none" rtlCol="0">
              <a:spAutoFit/>
            </a:bodyPr>
            <a:lstStyle/>
            <a:p>
              <a:pPr algn="ctr"/>
              <a:r>
                <a:rPr lang="en-US" b="1" dirty="0">
                  <a:solidFill>
                    <a:schemeClr val="bg1"/>
                  </a:solidFill>
                </a:rPr>
                <a:t>$</a:t>
              </a:r>
            </a:p>
          </p:txBody>
        </p:sp>
      </p:grpSp>
    </p:spTree>
    <p:extLst>
      <p:ext uri="{BB962C8B-B14F-4D97-AF65-F5344CB8AC3E}">
        <p14:creationId xmlns:p14="http://schemas.microsoft.com/office/powerpoint/2010/main" val="34903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 xmlns:a16="http://schemas.microsoft.com/office/drawing/2014/main" id="{28C90769-78F8-4151-A708-DD7DC75426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840" y="917691"/>
            <a:ext cx="6905949" cy="4602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 xmlns:a16="http://schemas.microsoft.com/office/drawing/2014/main" id="{418ECC57-0B3A-48FD-8EF0-88B4664F0A13}"/>
              </a:ext>
            </a:extLst>
          </p:cNvPr>
          <p:cNvSpPr/>
          <p:nvPr/>
        </p:nvSpPr>
        <p:spPr>
          <a:xfrm>
            <a:off x="7559630" y="97277"/>
            <a:ext cx="4632371" cy="6760722"/>
          </a:xfrm>
          <a:prstGeom prst="rect">
            <a:avLst/>
          </a:prstGeom>
          <a:solidFill>
            <a:srgbClr val="5F4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 xmlns:a16="http://schemas.microsoft.com/office/drawing/2014/main" id="{EF72B4D6-05BB-4AE0-9C13-6718CC8707D2}"/>
              </a:ext>
            </a:extLst>
          </p:cNvPr>
          <p:cNvSpPr txBox="1"/>
          <p:nvPr/>
        </p:nvSpPr>
        <p:spPr>
          <a:xfrm>
            <a:off x="7851191" y="689788"/>
            <a:ext cx="4013969" cy="5893921"/>
          </a:xfrm>
          <a:prstGeom prst="rect">
            <a:avLst/>
          </a:prstGeom>
          <a:noFill/>
        </p:spPr>
        <p:txBody>
          <a:bodyPr wrap="square" rtlCol="0">
            <a:spAutoFit/>
          </a:bodyPr>
          <a:lstStyle/>
          <a:p>
            <a:pPr>
              <a:spcAft>
                <a:spcPts val="600"/>
              </a:spcAft>
            </a:pPr>
            <a:r>
              <a:rPr lang="en-US" sz="2200" dirty="0">
                <a:solidFill>
                  <a:schemeClr val="bg1"/>
                </a:solidFill>
              </a:rPr>
              <a:t>The Homes For Our Future campaign is a </a:t>
            </a:r>
            <a:r>
              <a:rPr lang="en-US" sz="2200" b="1" dirty="0">
                <a:solidFill>
                  <a:schemeClr val="bg1"/>
                </a:solidFill>
              </a:rPr>
              <a:t>CALL TO ACTION </a:t>
            </a:r>
            <a:r>
              <a:rPr lang="en-US" sz="2200" dirty="0">
                <a:solidFill>
                  <a:schemeClr val="bg1"/>
                </a:solidFill>
              </a:rPr>
              <a:t>for the public, local governments, employers, and community organizations. It aims to offer clear courses of action and resources for how to participate in housing solutions: </a:t>
            </a:r>
          </a:p>
          <a:p>
            <a:pPr marL="342900" indent="-342900">
              <a:spcAft>
                <a:spcPts val="600"/>
              </a:spcAft>
              <a:buFont typeface="Wingdings 3" panose="05040102010807070707" pitchFamily="18" charset="2"/>
              <a:buChar char=""/>
            </a:pPr>
            <a:r>
              <a:rPr lang="en-US" sz="2200" dirty="0">
                <a:solidFill>
                  <a:schemeClr val="bg1"/>
                </a:solidFill>
              </a:rPr>
              <a:t>Advocate</a:t>
            </a:r>
          </a:p>
          <a:p>
            <a:pPr marL="342900" indent="-342900">
              <a:spcAft>
                <a:spcPts val="600"/>
              </a:spcAft>
              <a:buFont typeface="Wingdings 3" panose="05040102010807070707" pitchFamily="18" charset="2"/>
              <a:buChar char=""/>
            </a:pPr>
            <a:r>
              <a:rPr lang="en-US" sz="2200" dirty="0">
                <a:solidFill>
                  <a:schemeClr val="bg1"/>
                </a:solidFill>
              </a:rPr>
              <a:t>Endorse the campaign </a:t>
            </a:r>
            <a:endParaRPr lang="en-US" sz="2200" dirty="0" smtClean="0">
              <a:solidFill>
                <a:schemeClr val="bg1"/>
              </a:solidFill>
            </a:endParaRPr>
          </a:p>
          <a:p>
            <a:pPr marL="342900" indent="-342900">
              <a:spcAft>
                <a:spcPts val="600"/>
              </a:spcAft>
              <a:buFont typeface="Wingdings 3" panose="05040102010807070707" pitchFamily="18" charset="2"/>
              <a:buChar char=""/>
            </a:pPr>
            <a:r>
              <a:rPr lang="en-US" sz="2200" dirty="0" smtClean="0">
                <a:solidFill>
                  <a:schemeClr val="bg1"/>
                </a:solidFill>
              </a:rPr>
              <a:t>Contact your legislators</a:t>
            </a:r>
            <a:endParaRPr lang="en-US" sz="2200" dirty="0">
              <a:solidFill>
                <a:schemeClr val="bg1"/>
              </a:solidFill>
            </a:endParaRPr>
          </a:p>
          <a:p>
            <a:pPr marL="342900" indent="-342900">
              <a:spcAft>
                <a:spcPts val="600"/>
              </a:spcAft>
              <a:buFont typeface="Wingdings 3" panose="05040102010807070707" pitchFamily="18" charset="2"/>
              <a:buChar char=""/>
            </a:pPr>
            <a:r>
              <a:rPr lang="en-US" sz="2200" dirty="0">
                <a:solidFill>
                  <a:schemeClr val="bg1"/>
                </a:solidFill>
              </a:rPr>
              <a:t>Become a Housing Ready Community</a:t>
            </a:r>
          </a:p>
          <a:p>
            <a:pPr marL="342900" indent="-342900">
              <a:spcAft>
                <a:spcPts val="600"/>
              </a:spcAft>
              <a:buFont typeface="Wingdings 3" panose="05040102010807070707" pitchFamily="18" charset="2"/>
              <a:buChar char=""/>
            </a:pPr>
            <a:r>
              <a:rPr lang="en-US" sz="2200" dirty="0">
                <a:solidFill>
                  <a:schemeClr val="bg1"/>
                </a:solidFill>
              </a:rPr>
              <a:t>Learn about housing needs, solutions, best practices, and success stories</a:t>
            </a:r>
          </a:p>
        </p:txBody>
      </p:sp>
      <p:sp>
        <p:nvSpPr>
          <p:cNvPr id="3" name="Footer Placeholder 2">
            <a:extLst>
              <a:ext uri="{FF2B5EF4-FFF2-40B4-BE49-F238E27FC236}">
                <a16:creationId xmlns="" xmlns:a16="http://schemas.microsoft.com/office/drawing/2014/main" id="{8AA289F3-0096-4391-95AC-431B864A34C0}"/>
              </a:ext>
            </a:extLst>
          </p:cNvPr>
          <p:cNvSpPr>
            <a:spLocks noGrp="1"/>
          </p:cNvSpPr>
          <p:nvPr>
            <p:ph type="ftr" sz="quarter" idx="11"/>
          </p:nvPr>
        </p:nvSpPr>
        <p:spPr/>
        <p:txBody>
          <a:bodyPr/>
          <a:lstStyle/>
          <a:p>
            <a:r>
              <a:rPr lang="en-US"/>
              <a:t>Housing North 2019</a:t>
            </a:r>
          </a:p>
        </p:txBody>
      </p:sp>
      <p:sp>
        <p:nvSpPr>
          <p:cNvPr id="5" name="Slide Number Placeholder 4">
            <a:extLst>
              <a:ext uri="{FF2B5EF4-FFF2-40B4-BE49-F238E27FC236}">
                <a16:creationId xmlns="" xmlns:a16="http://schemas.microsoft.com/office/drawing/2014/main" id="{6C3F0BDA-A07F-430C-BC00-2FD9437ADE82}"/>
              </a:ext>
            </a:extLst>
          </p:cNvPr>
          <p:cNvSpPr>
            <a:spLocks noGrp="1"/>
          </p:cNvSpPr>
          <p:nvPr>
            <p:ph type="sldNum" sz="quarter" idx="12"/>
          </p:nvPr>
        </p:nvSpPr>
        <p:spPr/>
        <p:txBody>
          <a:bodyPr/>
          <a:lstStyle/>
          <a:p>
            <a:fld id="{CC51C8D2-D7CB-4527-9110-A7992170F953}" type="slidenum">
              <a:rPr lang="en-US" smtClean="0"/>
              <a:t>14</a:t>
            </a:fld>
            <a:endParaRPr lang="en-US"/>
          </a:p>
        </p:txBody>
      </p:sp>
    </p:spTree>
    <p:extLst>
      <p:ext uri="{BB962C8B-B14F-4D97-AF65-F5344CB8AC3E}">
        <p14:creationId xmlns:p14="http://schemas.microsoft.com/office/powerpoint/2010/main" val="55040817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munications Toolkit 2.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4450" y="440214"/>
            <a:ext cx="4633545" cy="5977571"/>
          </a:xfrm>
          <a:prstGeom prst="rect">
            <a:avLst/>
          </a:prstGeom>
          <a:ln>
            <a:solidFill>
              <a:srgbClr val="434449"/>
            </a:solidFill>
          </a:ln>
        </p:spPr>
      </p:pic>
      <p:sp>
        <p:nvSpPr>
          <p:cNvPr id="2" name="Rectangle 1">
            <a:extLst>
              <a:ext uri="{FF2B5EF4-FFF2-40B4-BE49-F238E27FC236}">
                <a16:creationId xmlns="" xmlns:a16="http://schemas.microsoft.com/office/drawing/2014/main" id="{D080005F-D203-46BC-9E83-8B93694EB8A5}"/>
              </a:ext>
            </a:extLst>
          </p:cNvPr>
          <p:cNvSpPr/>
          <p:nvPr/>
        </p:nvSpPr>
        <p:spPr>
          <a:xfrm>
            <a:off x="5655014" y="556947"/>
            <a:ext cx="5862536" cy="4493538"/>
          </a:xfrm>
          <a:prstGeom prst="rect">
            <a:avLst/>
          </a:prstGeom>
        </p:spPr>
        <p:txBody>
          <a:bodyPr wrap="square">
            <a:spAutoFit/>
          </a:bodyPr>
          <a:lstStyle/>
          <a:p>
            <a:pPr>
              <a:spcBef>
                <a:spcPts val="0"/>
              </a:spcBef>
              <a:spcAft>
                <a:spcPts val="600"/>
              </a:spcAft>
              <a:buClr>
                <a:schemeClr val="accent1"/>
              </a:buClr>
            </a:pPr>
            <a:r>
              <a:rPr lang="en-US" sz="2600" b="1" dirty="0">
                <a:solidFill>
                  <a:schemeClr val="accent1"/>
                </a:solidFill>
                <a:latin typeface="Calibri" panose="020F0502020204030204" pitchFamily="34" charset="0"/>
                <a:cs typeface="Calibri" panose="020F0502020204030204" pitchFamily="34" charset="0"/>
              </a:rPr>
              <a:t>CLEAR MESSAGE &amp; COMMON LANGUAGE</a:t>
            </a:r>
          </a:p>
          <a:p>
            <a:pPr marL="233363" indent="-233363">
              <a:spcBef>
                <a:spcPts val="0"/>
              </a:spcBef>
              <a:spcAft>
                <a:spcPts val="600"/>
              </a:spcAft>
              <a:buClr>
                <a:schemeClr val="accent1"/>
              </a:buClr>
              <a:buFont typeface="Wingdings 2" panose="05020102010507070707" pitchFamily="18" charset="2"/>
              <a:buChar char="¡"/>
            </a:pPr>
            <a:r>
              <a:rPr lang="en-US" sz="2200" dirty="0">
                <a:latin typeface="Calibri" panose="020F0502020204030204" pitchFamily="34" charset="0"/>
                <a:cs typeface="Calibri" panose="020F0502020204030204" pitchFamily="34" charset="0"/>
              </a:rPr>
              <a:t>Communications resources for advocates, local governments, and others to support conversations about housing</a:t>
            </a:r>
          </a:p>
          <a:p>
            <a:pPr marL="233363" indent="-233363">
              <a:spcBef>
                <a:spcPts val="0"/>
              </a:spcBef>
              <a:spcAft>
                <a:spcPts val="600"/>
              </a:spcAft>
              <a:buClr>
                <a:schemeClr val="accent1"/>
              </a:buClr>
              <a:buFont typeface="Wingdings 2" panose="05020102010507070707" pitchFamily="18" charset="2"/>
              <a:buChar char="¡"/>
            </a:pPr>
            <a:r>
              <a:rPr lang="en-US" sz="2200" dirty="0">
                <a:latin typeface="Calibri" panose="020F0502020204030204" pitchFamily="34" charset="0"/>
                <a:cs typeface="Calibri" panose="020F0502020204030204" pitchFamily="34" charset="0"/>
              </a:rPr>
              <a:t>Information in the toolkit (and online) includes:</a:t>
            </a:r>
          </a:p>
          <a:p>
            <a:pPr marL="685800" lvl="1" indent="-287338">
              <a:spcBef>
                <a:spcPts val="0"/>
              </a:spcBef>
              <a:spcAft>
                <a:spcPts val="600"/>
              </a:spcAft>
              <a:buClr>
                <a:schemeClr val="accent1"/>
              </a:buClr>
              <a:buFont typeface="Calibri" panose="020F0502020204030204" pitchFamily="34" charset="0"/>
              <a:buChar char="…"/>
            </a:pPr>
            <a:r>
              <a:rPr lang="en-US" sz="2200" dirty="0">
                <a:solidFill>
                  <a:schemeClr val="accent1"/>
                </a:solidFill>
                <a:latin typeface="Calibri" panose="020F0502020204030204" pitchFamily="34" charset="0"/>
                <a:cs typeface="Calibri" panose="020F0502020204030204" pitchFamily="34" charset="0"/>
              </a:rPr>
              <a:t>Definitions</a:t>
            </a:r>
          </a:p>
          <a:p>
            <a:pPr marL="685800" lvl="1" indent="-287338">
              <a:spcBef>
                <a:spcPts val="0"/>
              </a:spcBef>
              <a:spcAft>
                <a:spcPts val="600"/>
              </a:spcAft>
              <a:buClr>
                <a:schemeClr val="accent1"/>
              </a:buClr>
              <a:buFont typeface="Calibri" panose="020F0502020204030204" pitchFamily="34" charset="0"/>
              <a:buChar char="…"/>
            </a:pPr>
            <a:r>
              <a:rPr lang="en-US" sz="2200" dirty="0">
                <a:solidFill>
                  <a:schemeClr val="accent1"/>
                </a:solidFill>
                <a:latin typeface="Calibri" panose="020F0502020204030204" pitchFamily="34" charset="0"/>
                <a:cs typeface="Calibri" panose="020F0502020204030204" pitchFamily="34" charset="0"/>
              </a:rPr>
              <a:t>Income levels</a:t>
            </a:r>
          </a:p>
          <a:p>
            <a:pPr marL="685800" lvl="1" indent="-287338">
              <a:spcBef>
                <a:spcPts val="0"/>
              </a:spcBef>
              <a:spcAft>
                <a:spcPts val="600"/>
              </a:spcAft>
              <a:buClr>
                <a:schemeClr val="accent1"/>
              </a:buClr>
              <a:buFont typeface="Calibri" panose="020F0502020204030204" pitchFamily="34" charset="0"/>
              <a:buChar char="…"/>
            </a:pPr>
            <a:r>
              <a:rPr lang="en-US" sz="2200" dirty="0">
                <a:solidFill>
                  <a:schemeClr val="accent1"/>
                </a:solidFill>
                <a:latin typeface="Calibri" panose="020F0502020204030204" pitchFamily="34" charset="0"/>
                <a:cs typeface="Calibri" panose="020F0502020204030204" pitchFamily="34" charset="0"/>
              </a:rPr>
              <a:t>Housing needs/studies</a:t>
            </a:r>
          </a:p>
          <a:p>
            <a:pPr marL="685800" lvl="1" indent="-287338">
              <a:spcBef>
                <a:spcPts val="0"/>
              </a:spcBef>
              <a:spcAft>
                <a:spcPts val="600"/>
              </a:spcAft>
              <a:buClr>
                <a:schemeClr val="accent1"/>
              </a:buClr>
              <a:buFont typeface="Calibri" panose="020F0502020204030204" pitchFamily="34" charset="0"/>
              <a:buChar char="…"/>
            </a:pPr>
            <a:r>
              <a:rPr lang="en-US" sz="2200" dirty="0">
                <a:solidFill>
                  <a:schemeClr val="accent1"/>
                </a:solidFill>
                <a:latin typeface="Calibri" panose="020F0502020204030204" pitchFamily="34" charset="0"/>
                <a:cs typeface="Calibri" panose="020F0502020204030204" pitchFamily="34" charset="0"/>
              </a:rPr>
              <a:t>Talking points</a:t>
            </a:r>
          </a:p>
          <a:p>
            <a:pPr marL="685800" lvl="1" indent="-287338">
              <a:spcBef>
                <a:spcPts val="0"/>
              </a:spcBef>
              <a:spcAft>
                <a:spcPts val="600"/>
              </a:spcAft>
              <a:buClr>
                <a:schemeClr val="accent1"/>
              </a:buClr>
              <a:buFont typeface="Calibri" panose="020F0502020204030204" pitchFamily="34" charset="0"/>
              <a:buChar char="…"/>
            </a:pPr>
            <a:r>
              <a:rPr lang="en-US" sz="2200" dirty="0">
                <a:solidFill>
                  <a:schemeClr val="accent1"/>
                </a:solidFill>
                <a:latin typeface="Calibri" panose="020F0502020204030204" pitchFamily="34" charset="0"/>
                <a:cs typeface="Calibri" panose="020F0502020204030204" pitchFamily="34" charset="0"/>
              </a:rPr>
              <a:t>Messaging “frame”</a:t>
            </a:r>
          </a:p>
          <a:p>
            <a:pPr marL="685800" lvl="1" indent="-287338">
              <a:spcBef>
                <a:spcPts val="0"/>
              </a:spcBef>
              <a:spcAft>
                <a:spcPts val="600"/>
              </a:spcAft>
              <a:buClr>
                <a:schemeClr val="accent1"/>
              </a:buClr>
              <a:buFont typeface="Calibri" panose="020F0502020204030204" pitchFamily="34" charset="0"/>
              <a:buChar char="…"/>
            </a:pPr>
            <a:r>
              <a:rPr lang="en-US" sz="2200" dirty="0">
                <a:solidFill>
                  <a:schemeClr val="accent1"/>
                </a:solidFill>
                <a:latin typeface="Calibri" panose="020F0502020204030204" pitchFamily="34" charset="0"/>
                <a:cs typeface="Calibri" panose="020F0502020204030204" pitchFamily="34" charset="0"/>
              </a:rPr>
              <a:t>Links to resources</a:t>
            </a:r>
            <a:endParaRPr lang="en-US" sz="2200" dirty="0"/>
          </a:p>
        </p:txBody>
      </p:sp>
      <p:sp>
        <p:nvSpPr>
          <p:cNvPr id="3" name="Footer Placeholder 2">
            <a:extLst>
              <a:ext uri="{FF2B5EF4-FFF2-40B4-BE49-F238E27FC236}">
                <a16:creationId xmlns="" xmlns:a16="http://schemas.microsoft.com/office/drawing/2014/main" id="{59CDE1BA-208B-4C2A-BCFB-7291A2F439EF}"/>
              </a:ext>
            </a:extLst>
          </p:cNvPr>
          <p:cNvSpPr>
            <a:spLocks noGrp="1"/>
          </p:cNvSpPr>
          <p:nvPr>
            <p:ph type="ftr" sz="quarter" idx="11"/>
          </p:nvPr>
        </p:nvSpPr>
        <p:spPr/>
        <p:txBody>
          <a:bodyPr/>
          <a:lstStyle/>
          <a:p>
            <a:r>
              <a:rPr lang="en-US"/>
              <a:t>Housing North 2019</a:t>
            </a:r>
          </a:p>
        </p:txBody>
      </p:sp>
      <p:sp>
        <p:nvSpPr>
          <p:cNvPr id="5" name="Slide Number Placeholder 4">
            <a:extLst>
              <a:ext uri="{FF2B5EF4-FFF2-40B4-BE49-F238E27FC236}">
                <a16:creationId xmlns="" xmlns:a16="http://schemas.microsoft.com/office/drawing/2014/main" id="{896DA1DB-B576-4BE1-AB25-14483F4CA29F}"/>
              </a:ext>
            </a:extLst>
          </p:cNvPr>
          <p:cNvSpPr>
            <a:spLocks noGrp="1"/>
          </p:cNvSpPr>
          <p:nvPr>
            <p:ph type="sldNum" sz="quarter" idx="12"/>
          </p:nvPr>
        </p:nvSpPr>
        <p:spPr/>
        <p:txBody>
          <a:bodyPr/>
          <a:lstStyle/>
          <a:p>
            <a:fld id="{CC51C8D2-D7CB-4527-9110-A7992170F953}" type="slidenum">
              <a:rPr lang="en-US" smtClean="0"/>
              <a:t>15</a:t>
            </a:fld>
            <a:endParaRPr lang="en-US"/>
          </a:p>
        </p:txBody>
      </p:sp>
    </p:spTree>
    <p:extLst>
      <p:ext uri="{BB962C8B-B14F-4D97-AF65-F5344CB8AC3E}">
        <p14:creationId xmlns:p14="http://schemas.microsoft.com/office/powerpoint/2010/main" val="349708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ilhouette of a person&#10;&#10;Description automatically generated">
            <a:extLst>
              <a:ext uri="{FF2B5EF4-FFF2-40B4-BE49-F238E27FC236}">
                <a16:creationId xmlns="" xmlns:a16="http://schemas.microsoft.com/office/drawing/2014/main" id="{67866472-1957-4E60-8B75-55E37B72F989}"/>
              </a:ext>
            </a:extLst>
          </p:cNvPr>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7602350" y="819321"/>
            <a:ext cx="4426086" cy="6029739"/>
          </a:xfrm>
          <a:prstGeom prst="rect">
            <a:avLst/>
          </a:prstGeom>
        </p:spPr>
      </p:pic>
      <p:sp>
        <p:nvSpPr>
          <p:cNvPr id="6" name="TextBox 5">
            <a:extLst>
              <a:ext uri="{FF2B5EF4-FFF2-40B4-BE49-F238E27FC236}">
                <a16:creationId xmlns="" xmlns:a16="http://schemas.microsoft.com/office/drawing/2014/main" id="{7CD52EFD-6A35-4E61-A965-5B4E6B9742C9}"/>
              </a:ext>
            </a:extLst>
          </p:cNvPr>
          <p:cNvSpPr txBox="1"/>
          <p:nvPr/>
        </p:nvSpPr>
        <p:spPr>
          <a:xfrm>
            <a:off x="8944319" y="4082992"/>
            <a:ext cx="1742147" cy="1330756"/>
          </a:xfrm>
          <a:prstGeom prst="rect">
            <a:avLst/>
          </a:prstGeom>
          <a:noFill/>
        </p:spPr>
        <p:txBody>
          <a:bodyPr wrap="none" rtlCol="0">
            <a:prstTxWarp prst="textButton">
              <a:avLst>
                <a:gd name="adj" fmla="val 10895747"/>
              </a:avLst>
            </a:prstTxWarp>
            <a:spAutoFit/>
          </a:bodyPr>
          <a:lstStyle/>
          <a:p>
            <a:pPr algn="ctr"/>
            <a:r>
              <a:rPr lang="en-US" sz="3200" b="1" dirty="0">
                <a:solidFill>
                  <a:schemeClr val="accent2">
                    <a:lumMod val="60000"/>
                    <a:lumOff val="40000"/>
                  </a:schemeClr>
                </a:solidFill>
                <a:latin typeface="Arial Narrow" panose="020B0606020202030204" pitchFamily="34" charset="0"/>
              </a:rPr>
              <a:t>HOUSING</a:t>
            </a:r>
          </a:p>
          <a:p>
            <a:pPr algn="ctr"/>
            <a:r>
              <a:rPr lang="en-US" sz="3200" b="1" dirty="0">
                <a:solidFill>
                  <a:schemeClr val="accent2">
                    <a:lumMod val="60000"/>
                    <a:lumOff val="40000"/>
                  </a:schemeClr>
                </a:solidFill>
                <a:latin typeface="Arial Black" panose="020B0A04020102020204" pitchFamily="34" charset="0"/>
              </a:rPr>
              <a:t>NOW!</a:t>
            </a:r>
          </a:p>
        </p:txBody>
      </p:sp>
      <p:sp>
        <p:nvSpPr>
          <p:cNvPr id="11" name="Rectangle 10">
            <a:extLst>
              <a:ext uri="{FF2B5EF4-FFF2-40B4-BE49-F238E27FC236}">
                <a16:creationId xmlns="" xmlns:a16="http://schemas.microsoft.com/office/drawing/2014/main" id="{61BB2F0A-9DBC-4804-8629-47DD0FB97AC0}"/>
              </a:ext>
            </a:extLst>
          </p:cNvPr>
          <p:cNvSpPr/>
          <p:nvPr/>
        </p:nvSpPr>
        <p:spPr>
          <a:xfrm>
            <a:off x="419775" y="1344171"/>
            <a:ext cx="6958853" cy="2631490"/>
          </a:xfrm>
          <a:prstGeom prst="rect">
            <a:avLst/>
          </a:prstGeom>
        </p:spPr>
        <p:txBody>
          <a:bodyPr wrap="square">
            <a:spAutoFit/>
          </a:bodyPr>
          <a:lstStyle/>
          <a:p>
            <a:pPr marL="457200" indent="-457200">
              <a:spcAft>
                <a:spcPts val="600"/>
              </a:spcAft>
              <a:buClr>
                <a:schemeClr val="accent2"/>
              </a:buClr>
              <a:buFont typeface="Wingdings 3" panose="05040102010807070707" pitchFamily="18" charset="2"/>
              <a:buChar char=""/>
            </a:pPr>
            <a:r>
              <a:rPr lang="en-US" sz="3200" dirty="0" smtClean="0"/>
              <a:t>Endorse </a:t>
            </a:r>
            <a:r>
              <a:rPr lang="en-US" sz="3200" dirty="0"/>
              <a:t>the </a:t>
            </a:r>
            <a:r>
              <a:rPr lang="en-US" sz="3200" dirty="0" smtClean="0"/>
              <a:t>Homes for Our Future campaign </a:t>
            </a:r>
            <a:r>
              <a:rPr lang="en-US" sz="3200" dirty="0"/>
              <a:t>with a resolution of support</a:t>
            </a:r>
          </a:p>
          <a:p>
            <a:pPr marL="457200" indent="-457200">
              <a:spcAft>
                <a:spcPts val="600"/>
              </a:spcAft>
              <a:buClr>
                <a:schemeClr val="accent2"/>
              </a:buClr>
              <a:buFont typeface="Wingdings 3" panose="05040102010807070707" pitchFamily="18" charset="2"/>
              <a:buChar char=""/>
            </a:pPr>
            <a:r>
              <a:rPr lang="en-US" sz="3200" dirty="0" smtClean="0"/>
              <a:t>Contact your legislators! Contact information and talking points on homesforourfuture.org</a:t>
            </a:r>
            <a:endParaRPr lang="en-US" sz="3200" dirty="0"/>
          </a:p>
        </p:txBody>
      </p:sp>
      <p:sp>
        <p:nvSpPr>
          <p:cNvPr id="12" name="Title 11">
            <a:extLst>
              <a:ext uri="{FF2B5EF4-FFF2-40B4-BE49-F238E27FC236}">
                <a16:creationId xmlns="" xmlns:a16="http://schemas.microsoft.com/office/drawing/2014/main" id="{C086DE4E-8B05-4671-9C64-82D3DEC88179}"/>
              </a:ext>
            </a:extLst>
          </p:cNvPr>
          <p:cNvSpPr>
            <a:spLocks noGrp="1"/>
          </p:cNvSpPr>
          <p:nvPr>
            <p:ph type="title"/>
          </p:nvPr>
        </p:nvSpPr>
        <p:spPr/>
        <p:txBody>
          <a:bodyPr/>
          <a:lstStyle/>
          <a:p>
            <a:r>
              <a:rPr lang="en-US" sz="3600" dirty="0"/>
              <a:t>How can I help?</a:t>
            </a:r>
          </a:p>
        </p:txBody>
      </p:sp>
      <p:sp>
        <p:nvSpPr>
          <p:cNvPr id="16" name="Footer Placeholder 15">
            <a:extLst>
              <a:ext uri="{FF2B5EF4-FFF2-40B4-BE49-F238E27FC236}">
                <a16:creationId xmlns="" xmlns:a16="http://schemas.microsoft.com/office/drawing/2014/main" id="{A7F6909D-C9DD-495A-A67B-3C62DEEB90CA}"/>
              </a:ext>
            </a:extLst>
          </p:cNvPr>
          <p:cNvSpPr>
            <a:spLocks noGrp="1"/>
          </p:cNvSpPr>
          <p:nvPr>
            <p:ph type="ftr" sz="quarter" idx="11"/>
          </p:nvPr>
        </p:nvSpPr>
        <p:spPr/>
        <p:txBody>
          <a:bodyPr/>
          <a:lstStyle/>
          <a:p>
            <a:r>
              <a:rPr lang="en-US"/>
              <a:t>Housing North 2019</a:t>
            </a:r>
          </a:p>
        </p:txBody>
      </p:sp>
      <p:sp>
        <p:nvSpPr>
          <p:cNvPr id="17" name="Slide Number Placeholder 16">
            <a:extLst>
              <a:ext uri="{FF2B5EF4-FFF2-40B4-BE49-F238E27FC236}">
                <a16:creationId xmlns="" xmlns:a16="http://schemas.microsoft.com/office/drawing/2014/main" id="{6B5A58A0-EDB8-460E-AE73-F2751A641F14}"/>
              </a:ext>
            </a:extLst>
          </p:cNvPr>
          <p:cNvSpPr>
            <a:spLocks noGrp="1"/>
          </p:cNvSpPr>
          <p:nvPr>
            <p:ph type="sldNum" sz="quarter" idx="12"/>
          </p:nvPr>
        </p:nvSpPr>
        <p:spPr/>
        <p:txBody>
          <a:bodyPr/>
          <a:lstStyle/>
          <a:p>
            <a:fld id="{CC51C8D2-D7CB-4527-9110-A7992170F953}" type="slidenum">
              <a:rPr lang="en-US" smtClean="0"/>
              <a:t>16</a:t>
            </a:fld>
            <a:endParaRPr lang="en-US"/>
          </a:p>
        </p:txBody>
      </p:sp>
    </p:spTree>
    <p:extLst>
      <p:ext uri="{BB962C8B-B14F-4D97-AF65-F5344CB8AC3E}">
        <p14:creationId xmlns:p14="http://schemas.microsoft.com/office/powerpoint/2010/main" val="194627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7C7C37AE-4D4A-45E5-8046-F4EFF2D9E675}"/>
              </a:ext>
            </a:extLst>
          </p:cNvPr>
          <p:cNvPicPr>
            <a:picLocks noChangeAspect="1"/>
          </p:cNvPicPr>
          <p:nvPr/>
        </p:nvPicPr>
        <p:blipFill rotWithShape="1">
          <a:blip r:embed="rId3" cstate="print">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11614" b="15663"/>
          <a:stretch/>
        </p:blipFill>
        <p:spPr>
          <a:xfrm>
            <a:off x="0" y="140043"/>
            <a:ext cx="12192000" cy="6717957"/>
          </a:xfrm>
          <a:prstGeom prst="rect">
            <a:avLst/>
          </a:prstGeom>
        </p:spPr>
      </p:pic>
      <p:sp>
        <p:nvSpPr>
          <p:cNvPr id="3" name="Rectangle 2"/>
          <p:cNvSpPr/>
          <p:nvPr/>
        </p:nvSpPr>
        <p:spPr>
          <a:xfrm>
            <a:off x="247135" y="304801"/>
            <a:ext cx="6491416" cy="604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61BB2F0A-9DBC-4804-8629-47DD0FB97AC0}"/>
              </a:ext>
            </a:extLst>
          </p:cNvPr>
          <p:cNvSpPr/>
          <p:nvPr/>
        </p:nvSpPr>
        <p:spPr>
          <a:xfrm>
            <a:off x="419775" y="2555134"/>
            <a:ext cx="6958853" cy="3693319"/>
          </a:xfrm>
          <a:prstGeom prst="rect">
            <a:avLst/>
          </a:prstGeom>
        </p:spPr>
        <p:txBody>
          <a:bodyPr wrap="square">
            <a:spAutoFit/>
          </a:bodyPr>
          <a:lstStyle/>
          <a:p>
            <a:pPr marL="457200" indent="-457200">
              <a:spcAft>
                <a:spcPts val="600"/>
              </a:spcAft>
              <a:buClr>
                <a:schemeClr val="accent2"/>
              </a:buClr>
              <a:buFont typeface="Wingdings 3" panose="05040102010807070707" pitchFamily="18" charset="2"/>
              <a:buChar char=""/>
            </a:pPr>
            <a:r>
              <a:rPr lang="en-US" sz="3200" dirty="0"/>
              <a:t>Support housing communications, awareness and education, and legislative advocacy</a:t>
            </a:r>
          </a:p>
          <a:p>
            <a:pPr marL="457200" indent="-457200">
              <a:spcAft>
                <a:spcPts val="600"/>
              </a:spcAft>
              <a:buClr>
                <a:schemeClr val="accent2"/>
              </a:buClr>
              <a:buFont typeface="Wingdings 3" panose="05040102010807070707" pitchFamily="18" charset="2"/>
              <a:buChar char=""/>
            </a:pPr>
            <a:r>
              <a:rPr lang="en-US" sz="3200" dirty="0"/>
              <a:t>Opportunities for leadership and strategic organizational guidance</a:t>
            </a:r>
          </a:p>
          <a:p>
            <a:pPr marL="457200" indent="-457200">
              <a:spcAft>
                <a:spcPts val="600"/>
              </a:spcAft>
              <a:buClr>
                <a:schemeClr val="accent2"/>
              </a:buClr>
              <a:buFont typeface="Wingdings 3" panose="05040102010807070707" pitchFamily="18" charset="2"/>
              <a:buChar char=""/>
            </a:pPr>
            <a:r>
              <a:rPr lang="en-US" sz="3200" dirty="0"/>
              <a:t>Recognition of your organization’s participation in housing solutions</a:t>
            </a:r>
          </a:p>
        </p:txBody>
      </p:sp>
      <p:sp>
        <p:nvSpPr>
          <p:cNvPr id="12" name="Title 11">
            <a:extLst>
              <a:ext uri="{FF2B5EF4-FFF2-40B4-BE49-F238E27FC236}">
                <a16:creationId xmlns="" xmlns:a16="http://schemas.microsoft.com/office/drawing/2014/main" id="{C086DE4E-8B05-4671-9C64-82D3DEC88179}"/>
              </a:ext>
            </a:extLst>
          </p:cNvPr>
          <p:cNvSpPr>
            <a:spLocks noGrp="1"/>
          </p:cNvSpPr>
          <p:nvPr>
            <p:ph type="title"/>
          </p:nvPr>
        </p:nvSpPr>
        <p:spPr>
          <a:xfrm>
            <a:off x="419775" y="387892"/>
            <a:ext cx="11440160" cy="578288"/>
          </a:xfrm>
        </p:spPr>
        <p:txBody>
          <a:bodyPr/>
          <a:lstStyle/>
          <a:p>
            <a:r>
              <a:rPr lang="en-US" sz="3600" dirty="0" smtClean="0"/>
              <a:t/>
            </a:r>
            <a:br>
              <a:rPr lang="en-US" sz="3600" dirty="0" smtClean="0"/>
            </a:br>
            <a:r>
              <a:rPr lang="en-US" sz="3600" dirty="0"/>
              <a:t/>
            </a:r>
            <a:br>
              <a:rPr lang="en-US" sz="3600" dirty="0"/>
            </a:br>
            <a:r>
              <a:rPr lang="en-US" sz="3600" dirty="0" smtClean="0"/>
              <a:t>Housing North Partnerships</a:t>
            </a:r>
            <a:endParaRPr lang="en-US" sz="3600" dirty="0"/>
          </a:p>
        </p:txBody>
      </p:sp>
      <p:sp>
        <p:nvSpPr>
          <p:cNvPr id="16" name="Footer Placeholder 15">
            <a:extLst>
              <a:ext uri="{FF2B5EF4-FFF2-40B4-BE49-F238E27FC236}">
                <a16:creationId xmlns="" xmlns:a16="http://schemas.microsoft.com/office/drawing/2014/main" id="{A7F6909D-C9DD-495A-A67B-3C62DEEB90CA}"/>
              </a:ext>
            </a:extLst>
          </p:cNvPr>
          <p:cNvSpPr>
            <a:spLocks noGrp="1"/>
          </p:cNvSpPr>
          <p:nvPr>
            <p:ph type="ftr" sz="quarter" idx="11"/>
          </p:nvPr>
        </p:nvSpPr>
        <p:spPr/>
        <p:txBody>
          <a:bodyPr/>
          <a:lstStyle/>
          <a:p>
            <a:r>
              <a:rPr lang="en-US"/>
              <a:t>Housing North 2019</a:t>
            </a:r>
          </a:p>
        </p:txBody>
      </p:sp>
      <p:sp>
        <p:nvSpPr>
          <p:cNvPr id="17" name="Slide Number Placeholder 16">
            <a:extLst>
              <a:ext uri="{FF2B5EF4-FFF2-40B4-BE49-F238E27FC236}">
                <a16:creationId xmlns="" xmlns:a16="http://schemas.microsoft.com/office/drawing/2014/main" id="{6B5A58A0-EDB8-460E-AE73-F2751A641F14}"/>
              </a:ext>
            </a:extLst>
          </p:cNvPr>
          <p:cNvSpPr>
            <a:spLocks noGrp="1"/>
          </p:cNvSpPr>
          <p:nvPr>
            <p:ph type="sldNum" sz="quarter" idx="12"/>
          </p:nvPr>
        </p:nvSpPr>
        <p:spPr/>
        <p:txBody>
          <a:bodyPr/>
          <a:lstStyle/>
          <a:p>
            <a:fld id="{CC51C8D2-D7CB-4527-9110-A7992170F953}" type="slidenum">
              <a:rPr lang="en-US" smtClean="0"/>
              <a:t>17</a:t>
            </a:fld>
            <a:endParaRPr lang="en-US"/>
          </a:p>
        </p:txBody>
      </p:sp>
      <p:pic>
        <p:nvPicPr>
          <p:cNvPr id="8" name="Picture 7" descr="A picture containing fish&#10;&#10;Description automatically generated">
            <a:extLst>
              <a:ext uri="{FF2B5EF4-FFF2-40B4-BE49-F238E27FC236}">
                <a16:creationId xmlns="" xmlns:a16="http://schemas.microsoft.com/office/drawing/2014/main" id="{9DAB042A-29E3-4E7C-9BF9-4DA5E4EC8D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1073" y="719959"/>
            <a:ext cx="6138041" cy="6138041"/>
          </a:xfrm>
          <a:prstGeom prst="rect">
            <a:avLst/>
          </a:prstGeom>
        </p:spPr>
      </p:pic>
      <p:sp>
        <p:nvSpPr>
          <p:cNvPr id="2" name="Rectangle 1"/>
          <p:cNvSpPr/>
          <p:nvPr/>
        </p:nvSpPr>
        <p:spPr>
          <a:xfrm>
            <a:off x="514073" y="1094258"/>
            <a:ext cx="6397473" cy="1200329"/>
          </a:xfrm>
          <a:prstGeom prst="rect">
            <a:avLst/>
          </a:prstGeom>
        </p:spPr>
        <p:txBody>
          <a:bodyPr wrap="square">
            <a:spAutoFit/>
          </a:bodyPr>
          <a:lstStyle/>
          <a:p>
            <a:pPr>
              <a:spcBef>
                <a:spcPts val="0"/>
              </a:spcBef>
              <a:spcAft>
                <a:spcPts val="600"/>
              </a:spcAft>
              <a:buClr>
                <a:schemeClr val="accent1"/>
              </a:buClr>
            </a:pPr>
            <a:r>
              <a:rPr lang="en-US" sz="2400" b="1" dirty="0" smtClean="0">
                <a:solidFill>
                  <a:schemeClr val="accent1"/>
                </a:solidFill>
                <a:latin typeface="Calibri" panose="020F0502020204030204" pitchFamily="34" charset="0"/>
                <a:cs typeface="Calibri" panose="020F0502020204030204" pitchFamily="34" charset="0"/>
              </a:rPr>
              <a:t>We need local and regional support for our regional advocacy, communications, and capacity-building work</a:t>
            </a:r>
            <a:endParaRPr lang="en-US" sz="2400" b="1"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6066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&amp; More Info</a:t>
            </a:r>
          </a:p>
        </p:txBody>
      </p:sp>
      <p:sp>
        <p:nvSpPr>
          <p:cNvPr id="3" name="Content Placeholder 2"/>
          <p:cNvSpPr>
            <a:spLocks noGrp="1"/>
          </p:cNvSpPr>
          <p:nvPr>
            <p:ph idx="1"/>
          </p:nvPr>
        </p:nvSpPr>
        <p:spPr>
          <a:xfrm>
            <a:off x="419776" y="1130400"/>
            <a:ext cx="11440159" cy="5195931"/>
          </a:xfrm>
        </p:spPr>
        <p:txBody>
          <a:bodyPr>
            <a:normAutofit fontScale="92500" lnSpcReduction="20000"/>
          </a:bodyPr>
          <a:lstStyle/>
          <a:p>
            <a:pPr marL="0" indent="0">
              <a:buNone/>
            </a:pPr>
            <a:r>
              <a:rPr lang="en-US" sz="3200" dirty="0" smtClean="0"/>
              <a:t>Yarrow Brown </a:t>
            </a:r>
          </a:p>
          <a:p>
            <a:pPr marL="0" indent="0">
              <a:buNone/>
            </a:pPr>
            <a:r>
              <a:rPr lang="en-US" sz="3200" dirty="0" smtClean="0"/>
              <a:t>231-335-1685</a:t>
            </a:r>
          </a:p>
          <a:p>
            <a:pPr marL="0" indent="0">
              <a:buNone/>
            </a:pPr>
            <a:r>
              <a:rPr lang="en-US" sz="3200" dirty="0" smtClean="0">
                <a:hlinkClick r:id="rId2"/>
              </a:rPr>
              <a:t>yarrow@housingnorth.org</a:t>
            </a:r>
            <a:r>
              <a:rPr lang="en-US" sz="3200" dirty="0" smtClean="0"/>
              <a:t> </a:t>
            </a:r>
          </a:p>
          <a:p>
            <a:pPr marL="0" indent="0">
              <a:buNone/>
            </a:pPr>
            <a:endParaRPr lang="en-US" sz="3200" dirty="0"/>
          </a:p>
          <a:p>
            <a:pPr marL="0" indent="0">
              <a:buNone/>
            </a:pPr>
            <a:r>
              <a:rPr lang="en-US" sz="3200" dirty="0" smtClean="0"/>
              <a:t>Sarah Lucas</a:t>
            </a:r>
            <a:endParaRPr lang="en-US" sz="3200" dirty="0"/>
          </a:p>
          <a:p>
            <a:pPr marL="0" indent="0">
              <a:buNone/>
            </a:pPr>
            <a:r>
              <a:rPr lang="en-US" sz="3200" dirty="0" smtClean="0"/>
              <a:t>231-920-2116</a:t>
            </a:r>
            <a:endParaRPr lang="en-US" sz="3200" dirty="0"/>
          </a:p>
          <a:p>
            <a:pPr marL="0" indent="0">
              <a:buNone/>
            </a:pPr>
            <a:r>
              <a:rPr lang="en-US" sz="3200" dirty="0">
                <a:hlinkClick r:id="rId3"/>
              </a:rPr>
              <a:t>sarah@housingnorth.org</a:t>
            </a:r>
            <a:endParaRPr lang="en-US" sz="3200" dirty="0"/>
          </a:p>
          <a:p>
            <a:pPr marL="0" indent="0">
              <a:buNone/>
            </a:pPr>
            <a:endParaRPr lang="en-US" sz="3200" dirty="0"/>
          </a:p>
          <a:p>
            <a:pPr marL="0" indent="0">
              <a:buNone/>
            </a:pPr>
            <a:r>
              <a:rPr lang="en-US" sz="3200" dirty="0"/>
              <a:t>Data available at: </a:t>
            </a:r>
          </a:p>
          <a:p>
            <a:pPr marL="0" indent="0">
              <a:buNone/>
            </a:pPr>
            <a:r>
              <a:rPr lang="en-US" sz="3200" dirty="0">
                <a:hlinkClick r:id="rId4"/>
              </a:rPr>
              <a:t>www.housingnorth.org</a:t>
            </a:r>
          </a:p>
          <a:p>
            <a:pPr marL="0" indent="0">
              <a:buNone/>
            </a:pPr>
            <a:r>
              <a:rPr lang="en-US" sz="3200" dirty="0">
                <a:hlinkClick r:id="rId4"/>
              </a:rPr>
              <a:t>www.homesforourfuture.org</a:t>
            </a:r>
            <a:endParaRPr lang="en-US" sz="3200" dirty="0"/>
          </a:p>
          <a:p>
            <a:pPr marL="0" indent="0">
              <a:buNone/>
            </a:pPr>
            <a:endParaRPr lang="en-US" sz="3200" dirty="0"/>
          </a:p>
        </p:txBody>
      </p:sp>
      <p:sp>
        <p:nvSpPr>
          <p:cNvPr id="4" name="Footer Placeholder 3">
            <a:extLst>
              <a:ext uri="{FF2B5EF4-FFF2-40B4-BE49-F238E27FC236}">
                <a16:creationId xmlns="" xmlns:a16="http://schemas.microsoft.com/office/drawing/2014/main" id="{F29C6C14-6FD0-419D-85A8-799F11E59083}"/>
              </a:ext>
            </a:extLst>
          </p:cNvPr>
          <p:cNvSpPr>
            <a:spLocks noGrp="1"/>
          </p:cNvSpPr>
          <p:nvPr>
            <p:ph type="ftr" sz="quarter" idx="11"/>
          </p:nvPr>
        </p:nvSpPr>
        <p:spPr/>
        <p:txBody>
          <a:bodyPr/>
          <a:lstStyle/>
          <a:p>
            <a:r>
              <a:rPr lang="en-US"/>
              <a:t>Housing North 2019</a:t>
            </a:r>
          </a:p>
        </p:txBody>
      </p:sp>
      <p:sp>
        <p:nvSpPr>
          <p:cNvPr id="5" name="Slide Number Placeholder 4">
            <a:extLst>
              <a:ext uri="{FF2B5EF4-FFF2-40B4-BE49-F238E27FC236}">
                <a16:creationId xmlns="" xmlns:a16="http://schemas.microsoft.com/office/drawing/2014/main" id="{74BB61E9-A750-4DDE-99FC-5611CCC73018}"/>
              </a:ext>
            </a:extLst>
          </p:cNvPr>
          <p:cNvSpPr>
            <a:spLocks noGrp="1"/>
          </p:cNvSpPr>
          <p:nvPr>
            <p:ph type="sldNum" sz="quarter" idx="12"/>
          </p:nvPr>
        </p:nvSpPr>
        <p:spPr/>
        <p:txBody>
          <a:bodyPr/>
          <a:lstStyle/>
          <a:p>
            <a:fld id="{CC51C8D2-D7CB-4527-9110-A7992170F953}" type="slidenum">
              <a:rPr lang="en-US" smtClean="0"/>
              <a:t>18</a:t>
            </a:fld>
            <a:endParaRPr lang="en-US"/>
          </a:p>
        </p:txBody>
      </p:sp>
      <p:pic>
        <p:nvPicPr>
          <p:cNvPr id="6" name="Picture 5" descr="HNcoverppt.jpg">
            <a:extLst>
              <a:ext uri="{FF2B5EF4-FFF2-40B4-BE49-F238E27FC236}">
                <a16:creationId xmlns="" xmlns:a16="http://schemas.microsoft.com/office/drawing/2014/main" id="{8ECD5109-C12A-48EF-85C8-9A4994C6726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231066" y="600964"/>
            <a:ext cx="5628869" cy="5794663"/>
          </a:xfrm>
          <a:prstGeom prst="rect">
            <a:avLst/>
          </a:prstGeom>
        </p:spPr>
      </p:pic>
    </p:spTree>
    <p:extLst>
      <p:ext uri="{BB962C8B-B14F-4D97-AF65-F5344CB8AC3E}">
        <p14:creationId xmlns:p14="http://schemas.microsoft.com/office/powerpoint/2010/main" val="33905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418ECC57-0B3A-48FD-8EF0-88B4664F0A13}"/>
              </a:ext>
            </a:extLst>
          </p:cNvPr>
          <p:cNvSpPr/>
          <p:nvPr/>
        </p:nvSpPr>
        <p:spPr>
          <a:xfrm>
            <a:off x="7627257" y="155643"/>
            <a:ext cx="4564744" cy="6702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 xmlns:a16="http://schemas.microsoft.com/office/drawing/2014/main" id="{EF72B4D6-05BB-4AE0-9C13-6718CC8707D2}"/>
              </a:ext>
            </a:extLst>
          </p:cNvPr>
          <p:cNvSpPr txBox="1"/>
          <p:nvPr/>
        </p:nvSpPr>
        <p:spPr>
          <a:xfrm>
            <a:off x="7953829" y="557154"/>
            <a:ext cx="3993979" cy="4585871"/>
          </a:xfrm>
          <a:prstGeom prst="rect">
            <a:avLst/>
          </a:prstGeom>
          <a:noFill/>
        </p:spPr>
        <p:txBody>
          <a:bodyPr wrap="square" rtlCol="0">
            <a:spAutoFit/>
          </a:bodyPr>
          <a:lstStyle/>
          <a:p>
            <a:r>
              <a:rPr lang="en-US" sz="2800" b="1" dirty="0" smtClean="0">
                <a:solidFill>
                  <a:schemeClr val="accent1">
                    <a:lumMod val="60000"/>
                    <a:lumOff val="40000"/>
                  </a:schemeClr>
                </a:solidFill>
              </a:rPr>
              <a:t>SOLUTIONS</a:t>
            </a:r>
            <a:endParaRPr lang="en-US" sz="2800" b="1" dirty="0">
              <a:solidFill>
                <a:schemeClr val="accent1">
                  <a:lumMod val="60000"/>
                  <a:lumOff val="40000"/>
                </a:schemeClr>
              </a:solidFill>
            </a:endParaRPr>
          </a:p>
          <a:p>
            <a:pPr marL="342900" indent="-342900">
              <a:buFont typeface="Arial" panose="020B0604020202020204" pitchFamily="34" charset="0"/>
              <a:buChar char="•"/>
            </a:pPr>
            <a:r>
              <a:rPr lang="en-US" sz="2200" dirty="0" smtClean="0">
                <a:solidFill>
                  <a:schemeClr val="bg1"/>
                </a:solidFill>
              </a:rPr>
              <a:t>Grants, low interest loans, financial partnerships</a:t>
            </a:r>
          </a:p>
          <a:p>
            <a:pPr marL="342900" indent="-342900">
              <a:buFont typeface="Arial" panose="020B0604020202020204" pitchFamily="34" charset="0"/>
              <a:buChar char="•"/>
            </a:pPr>
            <a:r>
              <a:rPr lang="en-US" sz="2200" dirty="0" smtClean="0">
                <a:solidFill>
                  <a:schemeClr val="bg1"/>
                </a:solidFill>
              </a:rPr>
              <a:t>Land donations</a:t>
            </a:r>
          </a:p>
          <a:p>
            <a:pPr marL="342900" indent="-342900">
              <a:buFont typeface="Arial" panose="020B0604020202020204" pitchFamily="34" charset="0"/>
              <a:buChar char="•"/>
            </a:pPr>
            <a:r>
              <a:rPr lang="en-US" sz="2200" dirty="0" smtClean="0">
                <a:solidFill>
                  <a:schemeClr val="bg1"/>
                </a:solidFill>
              </a:rPr>
              <a:t>Tax incentives</a:t>
            </a:r>
          </a:p>
          <a:p>
            <a:pPr marL="342900" indent="-342900">
              <a:buFont typeface="Arial" panose="020B0604020202020204" pitchFamily="34" charset="0"/>
              <a:buChar char="•"/>
            </a:pPr>
            <a:r>
              <a:rPr lang="en-US" sz="2200" dirty="0" smtClean="0">
                <a:solidFill>
                  <a:schemeClr val="bg1"/>
                </a:solidFill>
              </a:rPr>
              <a:t>Zoning changes for more diverse housing options</a:t>
            </a:r>
          </a:p>
          <a:p>
            <a:pPr marL="342900" indent="-342900">
              <a:buFont typeface="Arial" panose="020B0604020202020204" pitchFamily="34" charset="0"/>
              <a:buChar char="•"/>
            </a:pPr>
            <a:r>
              <a:rPr lang="en-US" sz="2200" dirty="0" smtClean="0">
                <a:solidFill>
                  <a:schemeClr val="bg1"/>
                </a:solidFill>
              </a:rPr>
              <a:t>Build public support and understanding</a:t>
            </a:r>
          </a:p>
          <a:p>
            <a:pPr marL="342900" indent="-342900">
              <a:buFont typeface="Arial" panose="020B0604020202020204" pitchFamily="34" charset="0"/>
              <a:buChar char="•"/>
            </a:pPr>
            <a:r>
              <a:rPr lang="en-US" sz="2200" dirty="0" smtClean="0">
                <a:solidFill>
                  <a:schemeClr val="bg1"/>
                </a:solidFill>
              </a:rPr>
              <a:t>Legislative or policy change to create more tools and revenue</a:t>
            </a:r>
          </a:p>
          <a:p>
            <a:endParaRPr lang="en-US" sz="2200" dirty="0">
              <a:solidFill>
                <a:schemeClr val="bg1"/>
              </a:solidFill>
            </a:endParaRPr>
          </a:p>
        </p:txBody>
      </p:sp>
      <p:sp>
        <p:nvSpPr>
          <p:cNvPr id="10" name="Footer Placeholder 9">
            <a:extLst>
              <a:ext uri="{FF2B5EF4-FFF2-40B4-BE49-F238E27FC236}">
                <a16:creationId xmlns="" xmlns:a16="http://schemas.microsoft.com/office/drawing/2014/main" id="{A98C5B17-C9D2-4EB5-8F3E-126E69CBAC8E}"/>
              </a:ext>
            </a:extLst>
          </p:cNvPr>
          <p:cNvSpPr>
            <a:spLocks noGrp="1"/>
          </p:cNvSpPr>
          <p:nvPr>
            <p:ph type="ftr" sz="quarter" idx="11"/>
          </p:nvPr>
        </p:nvSpPr>
        <p:spPr/>
        <p:txBody>
          <a:bodyPr/>
          <a:lstStyle/>
          <a:p>
            <a:r>
              <a:rPr lang="en-US"/>
              <a:t>Housing North 2019</a:t>
            </a:r>
          </a:p>
        </p:txBody>
      </p:sp>
      <p:sp>
        <p:nvSpPr>
          <p:cNvPr id="11" name="Slide Number Placeholder 10">
            <a:extLst>
              <a:ext uri="{FF2B5EF4-FFF2-40B4-BE49-F238E27FC236}">
                <a16:creationId xmlns="" xmlns:a16="http://schemas.microsoft.com/office/drawing/2014/main" id="{C6BEAF16-7E36-49E2-8E15-0A10B552B4C9}"/>
              </a:ext>
            </a:extLst>
          </p:cNvPr>
          <p:cNvSpPr>
            <a:spLocks noGrp="1"/>
          </p:cNvSpPr>
          <p:nvPr>
            <p:ph type="sldNum" sz="quarter" idx="12"/>
          </p:nvPr>
        </p:nvSpPr>
        <p:spPr/>
        <p:txBody>
          <a:bodyPr/>
          <a:lstStyle/>
          <a:p>
            <a:fld id="{CC51C8D2-D7CB-4527-9110-A7992170F953}" type="slidenum">
              <a:rPr lang="en-US" smtClean="0"/>
              <a:t>2</a:t>
            </a:fld>
            <a:endParaRPr lang="en-US"/>
          </a:p>
        </p:txBody>
      </p:sp>
      <p:sp>
        <p:nvSpPr>
          <p:cNvPr id="12" name="Rectangle 11">
            <a:extLst>
              <a:ext uri="{FF2B5EF4-FFF2-40B4-BE49-F238E27FC236}">
                <a16:creationId xmlns="" xmlns:a16="http://schemas.microsoft.com/office/drawing/2014/main" id="{418ECC57-0B3A-48FD-8EF0-88B4664F0A13}"/>
              </a:ext>
            </a:extLst>
          </p:cNvPr>
          <p:cNvSpPr/>
          <p:nvPr/>
        </p:nvSpPr>
        <p:spPr>
          <a:xfrm>
            <a:off x="2860858" y="155643"/>
            <a:ext cx="4628514" cy="670235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EF72B4D6-05BB-4AE0-9C13-6718CC8707D2}"/>
              </a:ext>
            </a:extLst>
          </p:cNvPr>
          <p:cNvSpPr txBox="1"/>
          <p:nvPr/>
        </p:nvSpPr>
        <p:spPr>
          <a:xfrm>
            <a:off x="3201017" y="613721"/>
            <a:ext cx="3601476" cy="4247317"/>
          </a:xfrm>
          <a:prstGeom prst="rect">
            <a:avLst/>
          </a:prstGeom>
          <a:noFill/>
        </p:spPr>
        <p:txBody>
          <a:bodyPr wrap="square" rtlCol="0">
            <a:spAutoFit/>
          </a:bodyPr>
          <a:lstStyle/>
          <a:p>
            <a:r>
              <a:rPr lang="en-US" sz="2800" b="1" dirty="0" smtClean="0">
                <a:solidFill>
                  <a:srgbClr val="A293AF"/>
                </a:solidFill>
              </a:rPr>
              <a:t>BARRIERS</a:t>
            </a:r>
            <a:endParaRPr lang="en-US" sz="2800" b="1" dirty="0">
              <a:solidFill>
                <a:srgbClr val="A293AF"/>
              </a:solidFill>
            </a:endParaRPr>
          </a:p>
          <a:p>
            <a:pPr marL="342900" indent="-342900">
              <a:buFont typeface="Arial" panose="020B0604020202020204" pitchFamily="34" charset="0"/>
              <a:buChar char="•"/>
            </a:pPr>
            <a:r>
              <a:rPr lang="en-US" sz="2200" dirty="0" smtClean="0">
                <a:solidFill>
                  <a:schemeClr val="bg1"/>
                </a:solidFill>
              </a:rPr>
              <a:t>Construction costs</a:t>
            </a:r>
          </a:p>
          <a:p>
            <a:pPr marL="342900" indent="-342900">
              <a:buFont typeface="Arial" panose="020B0604020202020204" pitchFamily="34" charset="0"/>
              <a:buChar char="•"/>
            </a:pPr>
            <a:r>
              <a:rPr lang="en-US" sz="2200" dirty="0" smtClean="0">
                <a:solidFill>
                  <a:schemeClr val="bg1"/>
                </a:solidFill>
              </a:rPr>
              <a:t>Infrastructure </a:t>
            </a:r>
          </a:p>
          <a:p>
            <a:pPr marL="342900" indent="-342900">
              <a:buFont typeface="Arial" panose="020B0604020202020204" pitchFamily="34" charset="0"/>
              <a:buChar char="•"/>
            </a:pPr>
            <a:r>
              <a:rPr lang="en-US" sz="2200" dirty="0" smtClean="0">
                <a:solidFill>
                  <a:schemeClr val="bg1"/>
                </a:solidFill>
              </a:rPr>
              <a:t>Labor shortage</a:t>
            </a:r>
          </a:p>
          <a:p>
            <a:pPr marL="342900" indent="-342900">
              <a:buFont typeface="Arial" panose="020B0604020202020204" pitchFamily="34" charset="0"/>
              <a:buChar char="•"/>
            </a:pPr>
            <a:r>
              <a:rPr lang="en-US" sz="2200" dirty="0" smtClean="0">
                <a:solidFill>
                  <a:schemeClr val="bg1"/>
                </a:solidFill>
              </a:rPr>
              <a:t>Taxes</a:t>
            </a:r>
          </a:p>
          <a:p>
            <a:pPr marL="342900" indent="-342900">
              <a:buFont typeface="Arial" panose="020B0604020202020204" pitchFamily="34" charset="0"/>
              <a:buChar char="•"/>
            </a:pPr>
            <a:r>
              <a:rPr lang="en-US" sz="2200" dirty="0" smtClean="0">
                <a:solidFill>
                  <a:schemeClr val="bg1"/>
                </a:solidFill>
              </a:rPr>
              <a:t>Zoning that restricts the type or amount of homes that can be built</a:t>
            </a:r>
          </a:p>
          <a:p>
            <a:pPr marL="342900" indent="-342900">
              <a:buFont typeface="Arial" panose="020B0604020202020204" pitchFamily="34" charset="0"/>
              <a:buChar char="•"/>
            </a:pPr>
            <a:r>
              <a:rPr lang="en-US" sz="2200" dirty="0" smtClean="0">
                <a:solidFill>
                  <a:schemeClr val="bg1"/>
                </a:solidFill>
              </a:rPr>
              <a:t>Public opposition</a:t>
            </a:r>
          </a:p>
          <a:p>
            <a:pPr marL="342900" indent="-342900">
              <a:buFont typeface="Arial" panose="020B0604020202020204" pitchFamily="34" charset="0"/>
              <a:buChar char="•"/>
            </a:pPr>
            <a:r>
              <a:rPr lang="en-US" sz="2200" dirty="0" smtClean="0">
                <a:solidFill>
                  <a:schemeClr val="bg1"/>
                </a:solidFill>
              </a:rPr>
              <a:t>Grant requirements designed for urban areas</a:t>
            </a:r>
          </a:p>
          <a:p>
            <a:endParaRPr lang="en-US" sz="2200" dirty="0">
              <a:solidFill>
                <a:schemeClr val="bg1"/>
              </a:solidFill>
            </a:endParaRPr>
          </a:p>
        </p:txBody>
      </p:sp>
      <p:sp>
        <p:nvSpPr>
          <p:cNvPr id="14" name="TextBox 13">
            <a:extLst>
              <a:ext uri="{FF2B5EF4-FFF2-40B4-BE49-F238E27FC236}">
                <a16:creationId xmlns="" xmlns:a16="http://schemas.microsoft.com/office/drawing/2014/main" id="{EF72B4D6-05BB-4AE0-9C13-6718CC8707D2}"/>
              </a:ext>
            </a:extLst>
          </p:cNvPr>
          <p:cNvSpPr txBox="1"/>
          <p:nvPr/>
        </p:nvSpPr>
        <p:spPr>
          <a:xfrm>
            <a:off x="182046" y="927267"/>
            <a:ext cx="2147497" cy="4955203"/>
          </a:xfrm>
          <a:prstGeom prst="rect">
            <a:avLst/>
          </a:prstGeom>
          <a:noFill/>
        </p:spPr>
        <p:txBody>
          <a:bodyPr wrap="square" rtlCol="0">
            <a:spAutoFit/>
          </a:bodyPr>
          <a:lstStyle/>
          <a:p>
            <a:pPr algn="ctr"/>
            <a:r>
              <a:rPr lang="en-US" sz="2800" b="1" dirty="0" smtClean="0">
                <a:solidFill>
                  <a:schemeClr val="accent1">
                    <a:lumMod val="60000"/>
                    <a:lumOff val="40000"/>
                  </a:schemeClr>
                </a:solidFill>
              </a:rPr>
              <a:t>We know we need more housing. Why not just build it? </a:t>
            </a:r>
            <a:endParaRPr lang="en-US" sz="2800" b="1" dirty="0">
              <a:solidFill>
                <a:schemeClr val="accent1">
                  <a:lumMod val="60000"/>
                  <a:lumOff val="40000"/>
                </a:schemeClr>
              </a:solidFill>
            </a:endParaRPr>
          </a:p>
          <a:p>
            <a:r>
              <a:rPr lang="en-US" sz="2200" dirty="0" smtClean="0">
                <a:solidFill>
                  <a:schemeClr val="bg1"/>
                </a:solidFill>
              </a:rPr>
              <a:t>Grants</a:t>
            </a:r>
          </a:p>
          <a:p>
            <a:r>
              <a:rPr lang="en-US" sz="2200" dirty="0" smtClean="0">
                <a:solidFill>
                  <a:schemeClr val="bg1"/>
                </a:solidFill>
              </a:rPr>
              <a:t>Land donations</a:t>
            </a:r>
          </a:p>
          <a:p>
            <a:r>
              <a:rPr lang="en-US" sz="2200" dirty="0" smtClean="0">
                <a:solidFill>
                  <a:schemeClr val="bg1"/>
                </a:solidFill>
              </a:rPr>
              <a:t>Tax incentives</a:t>
            </a:r>
          </a:p>
          <a:p>
            <a:r>
              <a:rPr lang="en-US" sz="2200" dirty="0" smtClean="0">
                <a:solidFill>
                  <a:schemeClr val="bg1"/>
                </a:solidFill>
              </a:rPr>
              <a:t>Zoning changes for more diverse housing options</a:t>
            </a:r>
          </a:p>
          <a:p>
            <a:r>
              <a:rPr lang="en-US" sz="2200" dirty="0" smtClean="0">
                <a:solidFill>
                  <a:schemeClr val="bg1"/>
                </a:solidFill>
              </a:rPr>
              <a:t>Public support</a:t>
            </a:r>
          </a:p>
          <a:p>
            <a:endParaRPr lang="en-US" sz="2200" dirty="0">
              <a:solidFill>
                <a:schemeClr val="bg1"/>
              </a:solidFill>
            </a:endParaRPr>
          </a:p>
        </p:txBody>
      </p:sp>
    </p:spTree>
    <p:extLst>
      <p:ext uri="{BB962C8B-B14F-4D97-AF65-F5344CB8AC3E}">
        <p14:creationId xmlns:p14="http://schemas.microsoft.com/office/powerpoint/2010/main" val="380383642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6" name="Group 4105">
            <a:extLst>
              <a:ext uri="{FF2B5EF4-FFF2-40B4-BE49-F238E27FC236}">
                <a16:creationId xmlns="" xmlns:a16="http://schemas.microsoft.com/office/drawing/2014/main" id="{EDE03C52-2AFC-4DFF-855B-00DFB337D4FE}"/>
              </a:ext>
            </a:extLst>
          </p:cNvPr>
          <p:cNvGrpSpPr/>
          <p:nvPr/>
        </p:nvGrpSpPr>
        <p:grpSpPr>
          <a:xfrm>
            <a:off x="-925975" y="5202048"/>
            <a:ext cx="14155837" cy="1050514"/>
            <a:chOff x="-726249" y="4887298"/>
            <a:chExt cx="10822330" cy="1050514"/>
          </a:xfrm>
        </p:grpSpPr>
        <p:sp>
          <p:nvSpPr>
            <p:cNvPr id="4103" name="Parallelogram 4102">
              <a:extLst>
                <a:ext uri="{FF2B5EF4-FFF2-40B4-BE49-F238E27FC236}">
                  <a16:creationId xmlns="" xmlns:a16="http://schemas.microsoft.com/office/drawing/2014/main" id="{EB9F5006-E999-4D5F-83D9-1A9F0A210EAC}"/>
                </a:ext>
              </a:extLst>
            </p:cNvPr>
            <p:cNvSpPr/>
            <p:nvPr/>
          </p:nvSpPr>
          <p:spPr>
            <a:xfrm>
              <a:off x="-726249" y="4887298"/>
              <a:ext cx="4242135" cy="1050514"/>
            </a:xfrm>
            <a:prstGeom prst="parallelogram">
              <a:avLst>
                <a:gd name="adj" fmla="val 63362"/>
              </a:avLst>
            </a:prstGeom>
            <a:solidFill>
              <a:srgbClr val="C9BBD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Parallelogram 40">
              <a:extLst>
                <a:ext uri="{FF2B5EF4-FFF2-40B4-BE49-F238E27FC236}">
                  <a16:creationId xmlns="" xmlns:a16="http://schemas.microsoft.com/office/drawing/2014/main" id="{0B030B50-55C7-4FD8-B014-1CDFA3C32F85}"/>
                </a:ext>
              </a:extLst>
            </p:cNvPr>
            <p:cNvSpPr/>
            <p:nvPr/>
          </p:nvSpPr>
          <p:spPr>
            <a:xfrm>
              <a:off x="2580358" y="4887298"/>
              <a:ext cx="3808868" cy="1050514"/>
            </a:xfrm>
            <a:prstGeom prst="parallelogram">
              <a:avLst>
                <a:gd name="adj" fmla="val 63362"/>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Parallelogram 41">
              <a:extLst>
                <a:ext uri="{FF2B5EF4-FFF2-40B4-BE49-F238E27FC236}">
                  <a16:creationId xmlns="" xmlns:a16="http://schemas.microsoft.com/office/drawing/2014/main" id="{834832FD-66F1-4352-B841-5162DEF7AA18}"/>
                </a:ext>
              </a:extLst>
            </p:cNvPr>
            <p:cNvSpPr/>
            <p:nvPr/>
          </p:nvSpPr>
          <p:spPr>
            <a:xfrm>
              <a:off x="5628117" y="4887298"/>
              <a:ext cx="4467964" cy="1050514"/>
            </a:xfrm>
            <a:prstGeom prst="parallelogram">
              <a:avLst>
                <a:gd name="adj" fmla="val 63362"/>
              </a:avLst>
            </a:prstGeom>
            <a:solidFill>
              <a:srgbClr val="D5E9B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05" name="Parallelogram 4104">
              <a:extLst>
                <a:ext uri="{FF2B5EF4-FFF2-40B4-BE49-F238E27FC236}">
                  <a16:creationId xmlns="" xmlns:a16="http://schemas.microsoft.com/office/drawing/2014/main" id="{E90A4A8F-0792-46FD-92DE-DF0188198DEE}"/>
                </a:ext>
              </a:extLst>
            </p:cNvPr>
            <p:cNvSpPr/>
            <p:nvPr/>
          </p:nvSpPr>
          <p:spPr>
            <a:xfrm>
              <a:off x="1154164" y="5349956"/>
              <a:ext cx="1330291" cy="91440"/>
            </a:xfrm>
            <a:prstGeom prst="parallelogram">
              <a:avLst>
                <a:gd name="adj" fmla="val 129166"/>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Parallelogram 44">
              <a:extLst>
                <a:ext uri="{FF2B5EF4-FFF2-40B4-BE49-F238E27FC236}">
                  <a16:creationId xmlns="" xmlns:a16="http://schemas.microsoft.com/office/drawing/2014/main" id="{76566481-3056-4BFF-BBD8-D65A81E2CD58}"/>
                </a:ext>
              </a:extLst>
            </p:cNvPr>
            <p:cNvSpPr/>
            <p:nvPr/>
          </p:nvSpPr>
          <p:spPr>
            <a:xfrm>
              <a:off x="-234328" y="5349956"/>
              <a:ext cx="1330291" cy="91440"/>
            </a:xfrm>
            <a:prstGeom prst="parallelogram">
              <a:avLst>
                <a:gd name="adj" fmla="val 129166"/>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Parallelogram 45">
              <a:extLst>
                <a:ext uri="{FF2B5EF4-FFF2-40B4-BE49-F238E27FC236}">
                  <a16:creationId xmlns="" xmlns:a16="http://schemas.microsoft.com/office/drawing/2014/main" id="{AA1B44CD-322F-4E93-8751-FD21F542931C}"/>
                </a:ext>
              </a:extLst>
            </p:cNvPr>
            <p:cNvSpPr/>
            <p:nvPr/>
          </p:nvSpPr>
          <p:spPr>
            <a:xfrm>
              <a:off x="3931148" y="5349956"/>
              <a:ext cx="1330291" cy="91440"/>
            </a:xfrm>
            <a:prstGeom prst="parallelogram">
              <a:avLst>
                <a:gd name="adj" fmla="val 129166"/>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Parallelogram 46">
              <a:extLst>
                <a:ext uri="{FF2B5EF4-FFF2-40B4-BE49-F238E27FC236}">
                  <a16:creationId xmlns="" xmlns:a16="http://schemas.microsoft.com/office/drawing/2014/main" id="{71570890-FA3F-476E-BA7F-A7F971C5A488}"/>
                </a:ext>
              </a:extLst>
            </p:cNvPr>
            <p:cNvSpPr/>
            <p:nvPr/>
          </p:nvSpPr>
          <p:spPr>
            <a:xfrm>
              <a:off x="2542656" y="5349956"/>
              <a:ext cx="1330291" cy="91440"/>
            </a:xfrm>
            <a:prstGeom prst="parallelogram">
              <a:avLst>
                <a:gd name="adj" fmla="val 129166"/>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Parallelogram 47">
              <a:extLst>
                <a:ext uri="{FF2B5EF4-FFF2-40B4-BE49-F238E27FC236}">
                  <a16:creationId xmlns="" xmlns:a16="http://schemas.microsoft.com/office/drawing/2014/main" id="{3C20EEE2-5A78-4C1C-965D-29E687F0C537}"/>
                </a:ext>
              </a:extLst>
            </p:cNvPr>
            <p:cNvSpPr/>
            <p:nvPr/>
          </p:nvSpPr>
          <p:spPr>
            <a:xfrm>
              <a:off x="6708132" y="5349956"/>
              <a:ext cx="1330291" cy="91440"/>
            </a:xfrm>
            <a:prstGeom prst="parallelogram">
              <a:avLst>
                <a:gd name="adj" fmla="val 129166"/>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Parallelogram 48">
              <a:extLst>
                <a:ext uri="{FF2B5EF4-FFF2-40B4-BE49-F238E27FC236}">
                  <a16:creationId xmlns="" xmlns:a16="http://schemas.microsoft.com/office/drawing/2014/main" id="{039F7DBA-6D77-4D90-9799-BE9D8F841109}"/>
                </a:ext>
              </a:extLst>
            </p:cNvPr>
            <p:cNvSpPr/>
            <p:nvPr/>
          </p:nvSpPr>
          <p:spPr>
            <a:xfrm>
              <a:off x="5319640" y="5349956"/>
              <a:ext cx="1330291" cy="91440"/>
            </a:xfrm>
            <a:prstGeom prst="parallelogram">
              <a:avLst>
                <a:gd name="adj" fmla="val 129166"/>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Parallelogram 50">
              <a:extLst>
                <a:ext uri="{FF2B5EF4-FFF2-40B4-BE49-F238E27FC236}">
                  <a16:creationId xmlns="" xmlns:a16="http://schemas.microsoft.com/office/drawing/2014/main" id="{63F07012-3B94-449B-A57D-A9A7044D49FE}"/>
                </a:ext>
              </a:extLst>
            </p:cNvPr>
            <p:cNvSpPr/>
            <p:nvPr/>
          </p:nvSpPr>
          <p:spPr>
            <a:xfrm>
              <a:off x="8096627" y="5349956"/>
              <a:ext cx="1330291" cy="91440"/>
            </a:xfrm>
            <a:prstGeom prst="parallelogram">
              <a:avLst>
                <a:gd name="adj" fmla="val 129166"/>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2" name="Group 1">
            <a:extLst>
              <a:ext uri="{FF2B5EF4-FFF2-40B4-BE49-F238E27FC236}">
                <a16:creationId xmlns="" xmlns:a16="http://schemas.microsoft.com/office/drawing/2014/main" id="{91F43851-7AB4-4752-94AC-D9F892934877}"/>
              </a:ext>
            </a:extLst>
          </p:cNvPr>
          <p:cNvGrpSpPr/>
          <p:nvPr/>
        </p:nvGrpSpPr>
        <p:grpSpPr>
          <a:xfrm>
            <a:off x="405112" y="2541265"/>
            <a:ext cx="11172231" cy="2910411"/>
            <a:chOff x="1899916" y="2541265"/>
            <a:chExt cx="8525191" cy="2910411"/>
          </a:xfrm>
        </p:grpSpPr>
        <p:sp>
          <p:nvSpPr>
            <p:cNvPr id="18" name="Text Box 3">
              <a:extLst>
                <a:ext uri="{FF2B5EF4-FFF2-40B4-BE49-F238E27FC236}">
                  <a16:creationId xmlns="" xmlns:a16="http://schemas.microsoft.com/office/drawing/2014/main" id="{9AD03282-69C1-41D6-9128-A9F284D3C2B6}"/>
                </a:ext>
              </a:extLst>
            </p:cNvPr>
            <p:cNvSpPr txBox="1">
              <a:spLocks noChangeArrowheads="1"/>
            </p:cNvSpPr>
            <p:nvPr/>
          </p:nvSpPr>
          <p:spPr bwMode="auto">
            <a:xfrm>
              <a:off x="1899916" y="2541265"/>
              <a:ext cx="2791004" cy="2910411"/>
            </a:xfrm>
            <a:prstGeom prst="rect">
              <a:avLst/>
            </a:prstGeom>
            <a:solidFill>
              <a:srgbClr val="4C3364"/>
            </a:solidFill>
            <a:ln>
              <a:noFill/>
            </a:ln>
            <a:effectLst/>
          </p:spPr>
          <p:txBody>
            <a:bodyPr vert="horz" wrap="square" lIns="45720" tIns="182880" rIns="45720" bIns="91440" numCol="1" anchor="t" anchorCtr="0" compatLnSpc="1">
              <a:prstTxWarp prst="textNoShape">
                <a:avLst/>
              </a:prstTxWarp>
              <a:noAutofit/>
            </a:bodyPr>
            <a:lstStyle/>
            <a:p>
              <a:pPr algn="ctr" fontAlgn="base">
                <a:spcBef>
                  <a:spcPct val="0"/>
                </a:spcBef>
                <a:spcAft>
                  <a:spcPts val="600"/>
                </a:spcAft>
              </a:pPr>
              <a:r>
                <a:rPr lang="en-US" altLang="en-US" sz="3200" b="1" dirty="0">
                  <a:solidFill>
                    <a:schemeClr val="bg1"/>
                  </a:solidFill>
                  <a:cs typeface="Calibri" panose="020F0502020204030204" pitchFamily="34" charset="0"/>
                </a:rPr>
                <a:t>AWARENESS</a:t>
              </a:r>
              <a:endParaRPr lang="en-US" altLang="en-US" sz="2400" b="1" dirty="0">
                <a:solidFill>
                  <a:schemeClr val="bg1"/>
                </a:solidFill>
                <a:cs typeface="Calibri" panose="020F0502020204030204" pitchFamily="34" charset="0"/>
              </a:endParaRPr>
            </a:p>
            <a:p>
              <a:pPr algn="ctr" fontAlgn="base">
                <a:spcBef>
                  <a:spcPct val="0"/>
                </a:spcBef>
                <a:spcAft>
                  <a:spcPts val="600"/>
                </a:spcAft>
              </a:pPr>
              <a:r>
                <a:rPr lang="en-US" altLang="en-US" sz="2400" dirty="0">
                  <a:solidFill>
                    <a:schemeClr val="bg1"/>
                  </a:solidFill>
                  <a:latin typeface="Calibri" panose="020F0502020204030204" pitchFamily="34" charset="0"/>
                  <a:cs typeface="Calibri" panose="020F0502020204030204" pitchFamily="34" charset="0"/>
                </a:rPr>
                <a:t>Outreach, messaging &amp; communications tools for communities, developers, </a:t>
              </a:r>
              <a:br>
                <a:rPr lang="en-US" altLang="en-US" sz="2400" dirty="0">
                  <a:solidFill>
                    <a:schemeClr val="bg1"/>
                  </a:solidFill>
                  <a:latin typeface="Calibri" panose="020F0502020204030204" pitchFamily="34" charset="0"/>
                  <a:cs typeface="Calibri" panose="020F0502020204030204" pitchFamily="34" charset="0"/>
                </a:rPr>
              </a:br>
              <a:r>
                <a:rPr lang="en-US" altLang="en-US" sz="2400" dirty="0">
                  <a:solidFill>
                    <a:schemeClr val="bg1"/>
                  </a:solidFill>
                  <a:latin typeface="Calibri" panose="020F0502020204030204" pitchFamily="34" charset="0"/>
                  <a:cs typeface="Calibri" panose="020F0502020204030204" pitchFamily="34" charset="0"/>
                </a:rPr>
                <a:t>other partners</a:t>
              </a:r>
            </a:p>
            <a:p>
              <a:pPr algn="ctr" fontAlgn="base">
                <a:spcBef>
                  <a:spcPct val="0"/>
                </a:spcBef>
                <a:spcAft>
                  <a:spcPts val="600"/>
                </a:spcAft>
              </a:pPr>
              <a:endParaRPr lang="en-US" altLang="en-US" sz="2400" b="1" dirty="0">
                <a:solidFill>
                  <a:srgbClr val="000000"/>
                </a:solidFill>
                <a:latin typeface="Calibri" panose="020F0502020204030204" pitchFamily="34" charset="0"/>
                <a:cs typeface="Calibri" panose="020F0502020204030204" pitchFamily="34" charset="0"/>
              </a:endParaRPr>
            </a:p>
            <a:p>
              <a:pPr algn="ctr" fontAlgn="base">
                <a:spcBef>
                  <a:spcPct val="0"/>
                </a:spcBef>
                <a:spcAft>
                  <a:spcPts val="600"/>
                </a:spcAft>
              </a:pPr>
              <a:endParaRPr lang="en-US" altLang="en-US" sz="2400" b="1" dirty="0">
                <a:solidFill>
                  <a:srgbClr val="000000"/>
                </a:solidFill>
                <a:latin typeface="Calibri" panose="020F0502020204030204" pitchFamily="34" charset="0"/>
                <a:cs typeface="Calibri" panose="020F0502020204030204" pitchFamily="34" charset="0"/>
              </a:endParaRPr>
            </a:p>
            <a:p>
              <a:pPr fontAlgn="base">
                <a:spcBef>
                  <a:spcPct val="0"/>
                </a:spcBef>
                <a:spcAft>
                  <a:spcPts val="600"/>
                </a:spcAft>
              </a:pPr>
              <a:endParaRPr lang="en-US" altLang="en-US"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 xmlns:a16="http://schemas.microsoft.com/office/drawing/2014/main" id="{8BE3299C-D252-4309-AAEC-C0B5389BFBE1}"/>
                </a:ext>
              </a:extLst>
            </p:cNvPr>
            <p:cNvSpPr/>
            <p:nvPr/>
          </p:nvSpPr>
          <p:spPr>
            <a:xfrm>
              <a:off x="7634103" y="2541265"/>
              <a:ext cx="2791004" cy="2910411"/>
            </a:xfrm>
            <a:prstGeom prst="rect">
              <a:avLst/>
            </a:prstGeom>
            <a:solidFill>
              <a:srgbClr val="638C3C"/>
            </a:solidFill>
          </p:spPr>
          <p:txBody>
            <a:bodyPr wrap="square" lIns="45720" tIns="182880" rIns="45720" bIns="91440">
              <a:noAutofit/>
            </a:bodyPr>
            <a:lstStyle/>
            <a:p>
              <a:pPr algn="ctr" fontAlgn="base">
                <a:spcBef>
                  <a:spcPct val="0"/>
                </a:spcBef>
                <a:spcAft>
                  <a:spcPts val="600"/>
                </a:spcAft>
              </a:pPr>
              <a:r>
                <a:rPr lang="en-US" altLang="en-US" sz="3200" b="1" dirty="0">
                  <a:solidFill>
                    <a:schemeClr val="bg1"/>
                  </a:solidFill>
                  <a:cs typeface="Calibri" panose="020F0502020204030204" pitchFamily="34" charset="0"/>
                </a:rPr>
                <a:t>CAPACITY &amp; RESOURCES</a:t>
              </a:r>
            </a:p>
            <a:p>
              <a:pPr algn="ctr" fontAlgn="base">
                <a:spcBef>
                  <a:spcPct val="0"/>
                </a:spcBef>
                <a:spcAft>
                  <a:spcPts val="600"/>
                </a:spcAft>
              </a:pPr>
              <a:r>
                <a:rPr lang="en-US" altLang="en-US" sz="2400" dirty="0">
                  <a:solidFill>
                    <a:schemeClr val="bg1"/>
                  </a:solidFill>
                  <a:latin typeface="Calibri" panose="020F0502020204030204" pitchFamily="34" charset="0"/>
                  <a:cs typeface="Calibri" panose="020F0502020204030204" pitchFamily="34" charset="0"/>
                </a:rPr>
                <a:t>Work with partners to </a:t>
              </a:r>
              <a:br>
                <a:rPr lang="en-US" altLang="en-US" sz="2400" dirty="0">
                  <a:solidFill>
                    <a:schemeClr val="bg1"/>
                  </a:solidFill>
                  <a:latin typeface="Calibri" panose="020F0502020204030204" pitchFamily="34" charset="0"/>
                  <a:cs typeface="Calibri" panose="020F0502020204030204" pitchFamily="34" charset="0"/>
                </a:rPr>
              </a:br>
              <a:r>
                <a:rPr lang="en-US" altLang="en-US" sz="2400" dirty="0">
                  <a:solidFill>
                    <a:schemeClr val="bg1"/>
                  </a:solidFill>
                  <a:latin typeface="Calibri" panose="020F0502020204030204" pitchFamily="34" charset="0"/>
                  <a:cs typeface="Calibri" panose="020F0502020204030204" pitchFamily="34" charset="0"/>
                </a:rPr>
                <a:t>develop and share new tools and explore funding</a:t>
              </a:r>
              <a:br>
                <a:rPr lang="en-US" altLang="en-US" sz="2400" dirty="0">
                  <a:solidFill>
                    <a:schemeClr val="bg1"/>
                  </a:solidFill>
                  <a:latin typeface="Calibri" panose="020F0502020204030204" pitchFamily="34" charset="0"/>
                  <a:cs typeface="Calibri" panose="020F0502020204030204" pitchFamily="34" charset="0"/>
                </a:rPr>
              </a:br>
              <a:r>
                <a:rPr lang="en-US" altLang="en-US" sz="2400" dirty="0">
                  <a:solidFill>
                    <a:schemeClr val="bg1"/>
                  </a:solidFill>
                  <a:latin typeface="Calibri" panose="020F0502020204030204" pitchFamily="34" charset="0"/>
                  <a:cs typeface="Calibri" panose="020F0502020204030204" pitchFamily="34" charset="0"/>
                </a:rPr>
                <a:t>options for housing</a:t>
              </a:r>
              <a:endParaRPr lang="en-US" altLang="en-US" sz="2400" b="1" dirty="0">
                <a:solidFill>
                  <a:schemeClr val="bg1"/>
                </a:solidFill>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 xmlns:a16="http://schemas.microsoft.com/office/drawing/2014/main" id="{802A8663-F05D-48E5-82DF-5EE66BB7AC24}"/>
                </a:ext>
              </a:extLst>
            </p:cNvPr>
            <p:cNvSpPr/>
            <p:nvPr/>
          </p:nvSpPr>
          <p:spPr>
            <a:xfrm>
              <a:off x="4770407" y="2541265"/>
              <a:ext cx="2791004" cy="2910411"/>
            </a:xfrm>
            <a:prstGeom prst="rect">
              <a:avLst/>
            </a:prstGeom>
            <a:solidFill>
              <a:schemeClr val="tx1">
                <a:lumMod val="65000"/>
                <a:lumOff val="35000"/>
              </a:schemeClr>
            </a:solidFill>
          </p:spPr>
          <p:txBody>
            <a:bodyPr wrap="square" lIns="45720" tIns="182880" rIns="45720" bIns="91440">
              <a:noAutofit/>
            </a:bodyPr>
            <a:lstStyle/>
            <a:p>
              <a:pPr algn="ctr" fontAlgn="base">
                <a:spcBef>
                  <a:spcPct val="0"/>
                </a:spcBef>
                <a:spcAft>
                  <a:spcPts val="600"/>
                </a:spcAft>
              </a:pPr>
              <a:r>
                <a:rPr lang="en-US" altLang="en-US" sz="3200" b="1" dirty="0">
                  <a:solidFill>
                    <a:schemeClr val="bg1"/>
                  </a:solidFill>
                  <a:cs typeface="Calibri" panose="020F0502020204030204" pitchFamily="34" charset="0"/>
                </a:rPr>
                <a:t>ADVOCACY</a:t>
              </a:r>
            </a:p>
            <a:p>
              <a:pPr algn="ctr" fontAlgn="base">
                <a:spcBef>
                  <a:spcPct val="0"/>
                </a:spcBef>
                <a:spcAft>
                  <a:spcPts val="600"/>
                </a:spcAft>
              </a:pPr>
              <a:r>
                <a:rPr lang="en-US" altLang="en-US" sz="2400" dirty="0">
                  <a:solidFill>
                    <a:schemeClr val="bg1"/>
                  </a:solidFill>
                  <a:latin typeface="Calibri" panose="020F0502020204030204" pitchFamily="34" charset="0"/>
                  <a:cs typeface="Calibri" panose="020F0502020204030204" pitchFamily="34" charset="0"/>
                </a:rPr>
                <a:t>Identify and influence</a:t>
              </a:r>
              <a:br>
                <a:rPr lang="en-US" altLang="en-US" sz="2400" dirty="0">
                  <a:solidFill>
                    <a:schemeClr val="bg1"/>
                  </a:solidFill>
                  <a:latin typeface="Calibri" panose="020F0502020204030204" pitchFamily="34" charset="0"/>
                  <a:cs typeface="Calibri" panose="020F0502020204030204" pitchFamily="34" charset="0"/>
                </a:rPr>
              </a:br>
              <a:r>
                <a:rPr lang="en-US" altLang="en-US" sz="2400" dirty="0">
                  <a:solidFill>
                    <a:schemeClr val="bg1"/>
                  </a:solidFill>
                  <a:latin typeface="Calibri" panose="020F0502020204030204" pitchFamily="34" charset="0"/>
                  <a:cs typeface="Calibri" panose="020F0502020204030204" pitchFamily="34" charset="0"/>
                </a:rPr>
                <a:t>policy that impacts development opportunities</a:t>
              </a:r>
              <a:br>
                <a:rPr lang="en-US" altLang="en-US" sz="2400" dirty="0">
                  <a:solidFill>
                    <a:schemeClr val="bg1"/>
                  </a:solidFill>
                  <a:latin typeface="Calibri" panose="020F0502020204030204" pitchFamily="34" charset="0"/>
                  <a:cs typeface="Calibri" panose="020F0502020204030204" pitchFamily="34" charset="0"/>
                </a:rPr>
              </a:br>
              <a:r>
                <a:rPr lang="en-US" altLang="en-US" sz="2400" dirty="0">
                  <a:solidFill>
                    <a:schemeClr val="bg1"/>
                  </a:solidFill>
                  <a:latin typeface="Calibri" panose="020F0502020204030204" pitchFamily="34" charset="0"/>
                  <a:cs typeface="Calibri" panose="020F0502020204030204" pitchFamily="34" charset="0"/>
                </a:rPr>
                <a:t>in rural Michigan</a:t>
              </a:r>
              <a:r>
                <a:rPr lang="en-US" altLang="en-US" sz="2400" dirty="0">
                  <a:solidFill>
                    <a:srgbClr val="353744"/>
                  </a:solidFill>
                  <a:latin typeface="Calibri" panose="020F0502020204030204" pitchFamily="34" charset="0"/>
                  <a:cs typeface="Calibri" panose="020F0502020204030204" pitchFamily="34" charset="0"/>
                </a:rPr>
                <a:t>.</a:t>
              </a:r>
            </a:p>
          </p:txBody>
        </p:sp>
      </p:grpSp>
      <p:sp>
        <p:nvSpPr>
          <p:cNvPr id="17" name="Arrow: Pentagon 16">
            <a:extLst>
              <a:ext uri="{FF2B5EF4-FFF2-40B4-BE49-F238E27FC236}">
                <a16:creationId xmlns="" xmlns:a16="http://schemas.microsoft.com/office/drawing/2014/main" id="{BC470C03-E6C7-41BE-A14C-A586D35A3622}"/>
              </a:ext>
            </a:extLst>
          </p:cNvPr>
          <p:cNvSpPr/>
          <p:nvPr/>
        </p:nvSpPr>
        <p:spPr>
          <a:xfrm rot="16200000">
            <a:off x="5268148" y="-3890762"/>
            <a:ext cx="1446161" cy="11172229"/>
          </a:xfrm>
          <a:prstGeom prst="homePlate">
            <a:avLst/>
          </a:prstGeom>
          <a:noFill/>
          <a:ln w="571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2" name="Group 21">
            <a:extLst>
              <a:ext uri="{FF2B5EF4-FFF2-40B4-BE49-F238E27FC236}">
                <a16:creationId xmlns="" xmlns:a16="http://schemas.microsoft.com/office/drawing/2014/main" id="{0DDC0177-FF06-4C09-ABAF-4A4C6AB0CA31}"/>
              </a:ext>
            </a:extLst>
          </p:cNvPr>
          <p:cNvGrpSpPr/>
          <p:nvPr/>
        </p:nvGrpSpPr>
        <p:grpSpPr>
          <a:xfrm>
            <a:off x="4622827" y="1237800"/>
            <a:ext cx="2487419" cy="915105"/>
            <a:chOff x="3282262" y="1413051"/>
            <a:chExt cx="2487419" cy="915105"/>
          </a:xfrm>
        </p:grpSpPr>
        <p:pic>
          <p:nvPicPr>
            <p:cNvPr id="25" name="Picture 2" descr="Image result for northern michigan chamber alliance">
              <a:extLst>
                <a:ext uri="{FF2B5EF4-FFF2-40B4-BE49-F238E27FC236}">
                  <a16:creationId xmlns="" xmlns:a16="http://schemas.microsoft.com/office/drawing/2014/main" id="{70E23B07-23D0-4E81-B94E-D6966B2F9D7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305"/>
            <a:stretch/>
          </p:blipFill>
          <p:spPr bwMode="auto">
            <a:xfrm>
              <a:off x="3282262" y="1413051"/>
              <a:ext cx="980142" cy="91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4" name="Picture 2" descr="Image result for northern michigan chamber alliance">
              <a:extLst>
                <a:ext uri="{FF2B5EF4-FFF2-40B4-BE49-F238E27FC236}">
                  <a16:creationId xmlns="" xmlns:a16="http://schemas.microsoft.com/office/drawing/2014/main" id="{9EF85987-E427-4769-9716-47975F5E916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69"/>
            <a:stretch/>
          </p:blipFill>
          <p:spPr bwMode="auto">
            <a:xfrm>
              <a:off x="4237920" y="1530822"/>
              <a:ext cx="1531761" cy="71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
        <p:nvSpPr>
          <p:cNvPr id="3" name="Footer Placeholder 2">
            <a:extLst>
              <a:ext uri="{FF2B5EF4-FFF2-40B4-BE49-F238E27FC236}">
                <a16:creationId xmlns="" xmlns:a16="http://schemas.microsoft.com/office/drawing/2014/main" id="{8B2C2BA6-EEF6-4DD0-93B3-AAFAEDF60080}"/>
              </a:ext>
            </a:extLst>
          </p:cNvPr>
          <p:cNvSpPr>
            <a:spLocks noGrp="1"/>
          </p:cNvSpPr>
          <p:nvPr>
            <p:ph type="ftr" sz="quarter" idx="11"/>
          </p:nvPr>
        </p:nvSpPr>
        <p:spPr/>
        <p:txBody>
          <a:bodyPr/>
          <a:lstStyle/>
          <a:p>
            <a:r>
              <a:rPr lang="en-US"/>
              <a:t>Housing North 2019</a:t>
            </a:r>
          </a:p>
        </p:txBody>
      </p:sp>
      <p:sp>
        <p:nvSpPr>
          <p:cNvPr id="4" name="Slide Number Placeholder 3">
            <a:extLst>
              <a:ext uri="{FF2B5EF4-FFF2-40B4-BE49-F238E27FC236}">
                <a16:creationId xmlns="" xmlns:a16="http://schemas.microsoft.com/office/drawing/2014/main" id="{7E367718-C4E5-44B3-A4EA-FF73FCE13853}"/>
              </a:ext>
            </a:extLst>
          </p:cNvPr>
          <p:cNvSpPr>
            <a:spLocks noGrp="1"/>
          </p:cNvSpPr>
          <p:nvPr>
            <p:ph type="sldNum" sz="quarter" idx="12"/>
          </p:nvPr>
        </p:nvSpPr>
        <p:spPr/>
        <p:txBody>
          <a:bodyPr/>
          <a:lstStyle/>
          <a:p>
            <a:fld id="{CC51C8D2-D7CB-4527-9110-A7992170F953}" type="slidenum">
              <a:rPr lang="en-US" smtClean="0"/>
              <a:t>3</a:t>
            </a:fld>
            <a:endParaRPr lang="en-US"/>
          </a:p>
        </p:txBody>
      </p:sp>
    </p:spTree>
    <p:extLst>
      <p:ext uri="{BB962C8B-B14F-4D97-AF65-F5344CB8AC3E}">
        <p14:creationId xmlns:p14="http://schemas.microsoft.com/office/powerpoint/2010/main" val="3681367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large white building&#10;&#10;Description automatically generated">
            <a:extLst>
              <a:ext uri="{FF2B5EF4-FFF2-40B4-BE49-F238E27FC236}">
                <a16:creationId xmlns="" xmlns:a16="http://schemas.microsoft.com/office/drawing/2014/main" id="{3A193AAF-7FDA-4395-87ED-992DFF8F873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4264" y="155448"/>
            <a:ext cx="12228234" cy="6702553"/>
          </a:xfrm>
          <a:prstGeom prst="rect">
            <a:avLst/>
          </a:prstGeom>
        </p:spPr>
      </p:pic>
      <p:sp>
        <p:nvSpPr>
          <p:cNvPr id="10" name="Rectangle 9">
            <a:extLst>
              <a:ext uri="{FF2B5EF4-FFF2-40B4-BE49-F238E27FC236}">
                <a16:creationId xmlns="" xmlns:a16="http://schemas.microsoft.com/office/drawing/2014/main" id="{CB9DB644-EDDD-4254-A136-9DCBEC5970D6}"/>
              </a:ext>
            </a:extLst>
          </p:cNvPr>
          <p:cNvSpPr/>
          <p:nvPr/>
        </p:nvSpPr>
        <p:spPr>
          <a:xfrm>
            <a:off x="0" y="155448"/>
            <a:ext cx="12192000" cy="6702552"/>
          </a:xfrm>
          <a:prstGeom prst="rect">
            <a:avLst/>
          </a:prstGeom>
          <a:solidFill>
            <a:srgbClr val="2F5597">
              <a:alpha val="5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Invoice_1005_from_Borealis_Strategic_LLC.pdf - Adobe Acrobat Reader DC"/>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593574" y="5263692"/>
            <a:ext cx="1357732" cy="1326775"/>
          </a:xfrm>
          <a:prstGeom prst="rect">
            <a:avLst/>
          </a:prstGeom>
          <a:effectLst>
            <a:softEdge rad="63500"/>
          </a:effectLst>
        </p:spPr>
      </p:pic>
      <p:sp>
        <p:nvSpPr>
          <p:cNvPr id="2" name="Title 1">
            <a:extLst>
              <a:ext uri="{FF2B5EF4-FFF2-40B4-BE49-F238E27FC236}">
                <a16:creationId xmlns="" xmlns:a16="http://schemas.microsoft.com/office/drawing/2014/main" id="{9A7ADFCF-4CA7-4CA0-89A1-C55E8989F55A}"/>
              </a:ext>
            </a:extLst>
          </p:cNvPr>
          <p:cNvSpPr>
            <a:spLocks noGrp="1"/>
          </p:cNvSpPr>
          <p:nvPr>
            <p:ph type="title"/>
          </p:nvPr>
        </p:nvSpPr>
        <p:spPr/>
        <p:txBody>
          <a:bodyPr/>
          <a:lstStyle/>
          <a:p>
            <a:r>
              <a:rPr lang="en-US" dirty="0">
                <a:solidFill>
                  <a:schemeClr val="bg1"/>
                </a:solidFill>
              </a:rPr>
              <a:t>Housing North Policy Pillars</a:t>
            </a:r>
          </a:p>
        </p:txBody>
      </p:sp>
      <p:sp>
        <p:nvSpPr>
          <p:cNvPr id="3" name="Rectangle 2"/>
          <p:cNvSpPr/>
          <p:nvPr/>
        </p:nvSpPr>
        <p:spPr>
          <a:xfrm flipH="1">
            <a:off x="419775" y="1838188"/>
            <a:ext cx="2194560" cy="3090852"/>
          </a:xfrm>
          <a:prstGeom prst="rect">
            <a:avLst/>
          </a:prstGeom>
          <a:solidFill>
            <a:srgbClr val="2F5597">
              <a:alpha val="69804"/>
            </a:srgbClr>
          </a:solidFill>
        </p:spPr>
        <p:txBody>
          <a:bodyPr wrap="square">
            <a:noAutofit/>
          </a:bodyPr>
          <a:lstStyle/>
          <a:p>
            <a:pPr>
              <a:spcAft>
                <a:spcPts val="600"/>
              </a:spcAft>
            </a:pPr>
            <a:r>
              <a:rPr lang="en-US" sz="2200" b="1" dirty="0">
                <a:solidFill>
                  <a:schemeClr val="bg1"/>
                </a:solidFill>
                <a:latin typeface="Calibri" panose="020F0502020204030204" pitchFamily="34" charset="0"/>
              </a:rPr>
              <a:t>TAXES</a:t>
            </a:r>
          </a:p>
          <a:p>
            <a:pPr>
              <a:spcAft>
                <a:spcPts val="600"/>
              </a:spcAft>
            </a:pPr>
            <a:r>
              <a:rPr lang="en-US" dirty="0">
                <a:solidFill>
                  <a:schemeClr val="bg1"/>
                </a:solidFill>
                <a:latin typeface="Calibri" panose="020F0502020204030204" pitchFamily="34" charset="0"/>
              </a:rPr>
              <a:t>Develop a new and innovative tax structure for property owners seeking to provide long-term (greater than one month) rental housing for the workforce</a:t>
            </a:r>
          </a:p>
          <a:p>
            <a:pPr>
              <a:spcAft>
                <a:spcPts val="600"/>
              </a:spcAft>
            </a:pPr>
            <a:endParaRPr lang="en-US" dirty="0">
              <a:solidFill>
                <a:schemeClr val="bg1"/>
              </a:solidFill>
              <a:latin typeface="Calibri" panose="020F0502020204030204" pitchFamily="34" charset="0"/>
            </a:endParaRPr>
          </a:p>
        </p:txBody>
      </p:sp>
      <p:sp>
        <p:nvSpPr>
          <p:cNvPr id="12" name="Rectangle 11">
            <a:extLst>
              <a:ext uri="{FF2B5EF4-FFF2-40B4-BE49-F238E27FC236}">
                <a16:creationId xmlns="" xmlns:a16="http://schemas.microsoft.com/office/drawing/2014/main" id="{11247412-653E-443E-BADD-17EF734EC142}"/>
              </a:ext>
            </a:extLst>
          </p:cNvPr>
          <p:cNvSpPr/>
          <p:nvPr/>
        </p:nvSpPr>
        <p:spPr>
          <a:xfrm flipH="1">
            <a:off x="2688905" y="1838188"/>
            <a:ext cx="2194560" cy="3090852"/>
          </a:xfrm>
          <a:prstGeom prst="rect">
            <a:avLst/>
          </a:prstGeom>
          <a:solidFill>
            <a:srgbClr val="2F5597">
              <a:alpha val="69804"/>
            </a:srgbClr>
          </a:solidFill>
        </p:spPr>
        <p:txBody>
          <a:bodyPr wrap="square">
            <a:noAutofit/>
          </a:bodyPr>
          <a:lstStyle/>
          <a:p>
            <a:pPr>
              <a:spcAft>
                <a:spcPts val="600"/>
              </a:spcAft>
            </a:pPr>
            <a:r>
              <a:rPr lang="en-US" sz="2200" b="1" dirty="0">
                <a:solidFill>
                  <a:schemeClr val="bg1"/>
                </a:solidFill>
                <a:latin typeface="Calibri" panose="020F0502020204030204" pitchFamily="34" charset="0"/>
              </a:rPr>
              <a:t>QAP FOR RURAL</a:t>
            </a:r>
          </a:p>
          <a:p>
            <a:pPr>
              <a:spcAft>
                <a:spcPts val="600"/>
              </a:spcAft>
            </a:pPr>
            <a:r>
              <a:rPr lang="en-US" dirty="0">
                <a:solidFill>
                  <a:schemeClr val="bg1"/>
                </a:solidFill>
                <a:latin typeface="Calibri" panose="020F0502020204030204" pitchFamily="34" charset="0"/>
              </a:rPr>
              <a:t>Amend the MSHDA Qualified Allocation Plan (QAP) to better address rural housing needs</a:t>
            </a:r>
          </a:p>
        </p:txBody>
      </p:sp>
      <p:sp>
        <p:nvSpPr>
          <p:cNvPr id="13" name="Rectangle 12">
            <a:extLst>
              <a:ext uri="{FF2B5EF4-FFF2-40B4-BE49-F238E27FC236}">
                <a16:creationId xmlns="" xmlns:a16="http://schemas.microsoft.com/office/drawing/2014/main" id="{207C0845-013D-4765-8172-903B37D22278}"/>
              </a:ext>
            </a:extLst>
          </p:cNvPr>
          <p:cNvSpPr/>
          <p:nvPr/>
        </p:nvSpPr>
        <p:spPr>
          <a:xfrm flipH="1">
            <a:off x="4958034" y="1838188"/>
            <a:ext cx="2194560" cy="3090852"/>
          </a:xfrm>
          <a:prstGeom prst="rect">
            <a:avLst/>
          </a:prstGeom>
          <a:solidFill>
            <a:srgbClr val="2F5597">
              <a:alpha val="69804"/>
            </a:srgbClr>
          </a:solidFill>
        </p:spPr>
        <p:txBody>
          <a:bodyPr wrap="square">
            <a:noAutofit/>
          </a:bodyPr>
          <a:lstStyle/>
          <a:p>
            <a:pPr>
              <a:spcAft>
                <a:spcPts val="600"/>
              </a:spcAft>
            </a:pPr>
            <a:r>
              <a:rPr lang="en-US" sz="2200" b="1" dirty="0">
                <a:solidFill>
                  <a:schemeClr val="bg1"/>
                </a:solidFill>
                <a:latin typeface="Calibri" panose="020F0502020204030204" pitchFamily="34" charset="0"/>
              </a:rPr>
              <a:t>VACATION RENTALS</a:t>
            </a:r>
          </a:p>
          <a:p>
            <a:pPr>
              <a:spcAft>
                <a:spcPts val="600"/>
              </a:spcAft>
            </a:pPr>
            <a:r>
              <a:rPr lang="en-US" dirty="0">
                <a:solidFill>
                  <a:schemeClr val="bg1"/>
                </a:solidFill>
                <a:latin typeface="Calibri" panose="020F0502020204030204" pitchFamily="34" charset="0"/>
              </a:rPr>
              <a:t>Mitigate impacts of short-term rentals on year-round housing stock</a:t>
            </a:r>
          </a:p>
        </p:txBody>
      </p:sp>
      <p:sp>
        <p:nvSpPr>
          <p:cNvPr id="14" name="Rectangle 13">
            <a:extLst>
              <a:ext uri="{FF2B5EF4-FFF2-40B4-BE49-F238E27FC236}">
                <a16:creationId xmlns="" xmlns:a16="http://schemas.microsoft.com/office/drawing/2014/main" id="{F651C772-5227-4048-BEE8-47E65769FF4F}"/>
              </a:ext>
            </a:extLst>
          </p:cNvPr>
          <p:cNvSpPr/>
          <p:nvPr/>
        </p:nvSpPr>
        <p:spPr>
          <a:xfrm flipH="1">
            <a:off x="7227164" y="1838188"/>
            <a:ext cx="2194560" cy="3090852"/>
          </a:xfrm>
          <a:prstGeom prst="rect">
            <a:avLst/>
          </a:prstGeom>
          <a:solidFill>
            <a:srgbClr val="2F5597">
              <a:alpha val="69804"/>
            </a:srgbClr>
          </a:solidFill>
        </p:spPr>
        <p:txBody>
          <a:bodyPr wrap="square">
            <a:noAutofit/>
          </a:bodyPr>
          <a:lstStyle/>
          <a:p>
            <a:pPr>
              <a:spcAft>
                <a:spcPts val="600"/>
              </a:spcAft>
            </a:pPr>
            <a:r>
              <a:rPr lang="en-US" sz="2200" b="1" dirty="0">
                <a:solidFill>
                  <a:schemeClr val="bg1"/>
                </a:solidFill>
                <a:latin typeface="Calibri" panose="020F0502020204030204" pitchFamily="34" charset="0"/>
              </a:rPr>
              <a:t>FUNDING</a:t>
            </a:r>
          </a:p>
          <a:p>
            <a:pPr>
              <a:spcAft>
                <a:spcPts val="600"/>
              </a:spcAft>
            </a:pPr>
            <a:r>
              <a:rPr lang="en-US" dirty="0">
                <a:solidFill>
                  <a:schemeClr val="bg1"/>
                </a:solidFill>
                <a:latin typeface="Calibri" panose="020F0502020204030204" pitchFamily="34" charset="0"/>
              </a:rPr>
              <a:t>Create new and preserve existing revenue streams that can be used for housing initiatives</a:t>
            </a:r>
          </a:p>
        </p:txBody>
      </p:sp>
      <p:sp>
        <p:nvSpPr>
          <p:cNvPr id="15" name="Rectangle 14">
            <a:extLst>
              <a:ext uri="{FF2B5EF4-FFF2-40B4-BE49-F238E27FC236}">
                <a16:creationId xmlns="" xmlns:a16="http://schemas.microsoft.com/office/drawing/2014/main" id="{2F0AA0BE-58D8-4B70-B496-3F65242DEAC1}"/>
              </a:ext>
            </a:extLst>
          </p:cNvPr>
          <p:cNvSpPr/>
          <p:nvPr/>
        </p:nvSpPr>
        <p:spPr>
          <a:xfrm flipH="1">
            <a:off x="9496294" y="1838188"/>
            <a:ext cx="2194560" cy="3090852"/>
          </a:xfrm>
          <a:prstGeom prst="rect">
            <a:avLst/>
          </a:prstGeom>
          <a:solidFill>
            <a:srgbClr val="2F5597">
              <a:alpha val="69804"/>
            </a:srgbClr>
          </a:solidFill>
        </p:spPr>
        <p:txBody>
          <a:bodyPr wrap="square">
            <a:noAutofit/>
          </a:bodyPr>
          <a:lstStyle/>
          <a:p>
            <a:pPr>
              <a:spcAft>
                <a:spcPts val="600"/>
              </a:spcAft>
            </a:pPr>
            <a:r>
              <a:rPr lang="en-US" sz="2200" b="1" dirty="0">
                <a:solidFill>
                  <a:schemeClr val="bg1"/>
                </a:solidFill>
                <a:latin typeface="Calibri" panose="020F0502020204030204" pitchFamily="34" charset="0"/>
              </a:rPr>
              <a:t>RURAL INTERESTS</a:t>
            </a:r>
          </a:p>
          <a:p>
            <a:pPr>
              <a:spcAft>
                <a:spcPts val="600"/>
              </a:spcAft>
            </a:pPr>
            <a:r>
              <a:rPr lang="en-US" dirty="0">
                <a:solidFill>
                  <a:schemeClr val="bg1"/>
                </a:solidFill>
                <a:latin typeface="Calibri" panose="020F0502020204030204" pitchFamily="34" charset="0"/>
              </a:rPr>
              <a:t>Ensure that rural housing and related needs are considered part of the structure of state government </a:t>
            </a:r>
          </a:p>
        </p:txBody>
      </p:sp>
      <p:sp>
        <p:nvSpPr>
          <p:cNvPr id="23" name="Footer Placeholder 3">
            <a:extLst>
              <a:ext uri="{FF2B5EF4-FFF2-40B4-BE49-F238E27FC236}">
                <a16:creationId xmlns="" xmlns:a16="http://schemas.microsoft.com/office/drawing/2014/main" id="{91E76C71-9469-470D-872A-0379E5B8D190}"/>
              </a:ext>
            </a:extLst>
          </p:cNvPr>
          <p:cNvSpPr>
            <a:spLocks noGrp="1"/>
          </p:cNvSpPr>
          <p:nvPr>
            <p:ph type="ftr" sz="quarter" idx="11"/>
          </p:nvPr>
        </p:nvSpPr>
        <p:spPr>
          <a:xfrm>
            <a:off x="358815" y="6611779"/>
            <a:ext cx="3755985" cy="246221"/>
          </a:xfrm>
        </p:spPr>
        <p:txBody>
          <a:bodyPr/>
          <a:lstStyle/>
          <a:p>
            <a:r>
              <a:rPr lang="en-US" dirty="0"/>
              <a:t>Housing North 2019</a:t>
            </a:r>
          </a:p>
        </p:txBody>
      </p:sp>
      <p:sp>
        <p:nvSpPr>
          <p:cNvPr id="24" name="Slide Number Placeholder 4">
            <a:extLst>
              <a:ext uri="{FF2B5EF4-FFF2-40B4-BE49-F238E27FC236}">
                <a16:creationId xmlns="" xmlns:a16="http://schemas.microsoft.com/office/drawing/2014/main" id="{A4C35A37-3315-4E6A-BA61-FFD237B16A89}"/>
              </a:ext>
            </a:extLst>
          </p:cNvPr>
          <p:cNvSpPr>
            <a:spLocks noGrp="1"/>
          </p:cNvSpPr>
          <p:nvPr>
            <p:ph type="sldNum" sz="quarter" idx="12"/>
          </p:nvPr>
        </p:nvSpPr>
        <p:spPr>
          <a:xfrm>
            <a:off x="0" y="6611779"/>
            <a:ext cx="358815" cy="246221"/>
          </a:xfrm>
        </p:spPr>
        <p:txBody>
          <a:bodyPr/>
          <a:lstStyle/>
          <a:p>
            <a:fld id="{CC51C8D2-D7CB-4527-9110-A7992170F953}" type="slidenum">
              <a:rPr lang="en-US" smtClean="0"/>
              <a:pPr/>
              <a:t>4</a:t>
            </a:fld>
            <a:endParaRPr lang="en-US"/>
          </a:p>
        </p:txBody>
      </p:sp>
    </p:spTree>
    <p:extLst>
      <p:ext uri="{BB962C8B-B14F-4D97-AF65-F5344CB8AC3E}">
        <p14:creationId xmlns:p14="http://schemas.microsoft.com/office/powerpoint/2010/main" val="413710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arge white building&#10;&#10;Description automatically generated">
            <a:extLst>
              <a:ext uri="{FF2B5EF4-FFF2-40B4-BE49-F238E27FC236}">
                <a16:creationId xmlns="" xmlns:a16="http://schemas.microsoft.com/office/drawing/2014/main" id="{315A9568-0DEE-4D33-B6BD-93BDA4F4B013}"/>
              </a:ext>
            </a:extLst>
          </p:cNvPr>
          <p:cNvPicPr>
            <a:picLocks noChangeAspect="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31000" contrast="-74000"/>
                    </a14:imgEffect>
                  </a14:imgLayer>
                </a14:imgProps>
              </a:ext>
              <a:ext uri="{28A0092B-C50C-407E-A947-70E740481C1C}">
                <a14:useLocalDpi xmlns:a14="http://schemas.microsoft.com/office/drawing/2010/main" val="0"/>
              </a:ext>
            </a:extLst>
          </a:blip>
          <a:srcRect/>
          <a:stretch/>
        </p:blipFill>
        <p:spPr>
          <a:xfrm>
            <a:off x="-24264" y="155448"/>
            <a:ext cx="12228234" cy="6702553"/>
          </a:xfrm>
          <a:prstGeom prst="rect">
            <a:avLst/>
          </a:prstGeom>
        </p:spPr>
      </p:pic>
      <p:sp>
        <p:nvSpPr>
          <p:cNvPr id="2" name="Title 1">
            <a:extLst>
              <a:ext uri="{FF2B5EF4-FFF2-40B4-BE49-F238E27FC236}">
                <a16:creationId xmlns="" xmlns:a16="http://schemas.microsoft.com/office/drawing/2014/main" id="{9A7ADFCF-4CA7-4CA0-89A1-C55E8989F55A}"/>
              </a:ext>
            </a:extLst>
          </p:cNvPr>
          <p:cNvSpPr>
            <a:spLocks noGrp="1"/>
          </p:cNvSpPr>
          <p:nvPr>
            <p:ph type="title"/>
          </p:nvPr>
        </p:nvSpPr>
        <p:spPr/>
        <p:txBody>
          <a:bodyPr/>
          <a:lstStyle/>
          <a:p>
            <a:r>
              <a:rPr lang="en-US" dirty="0"/>
              <a:t>Housing North Policy Initiatives: </a:t>
            </a:r>
            <a:r>
              <a:rPr lang="en-US" dirty="0">
                <a:solidFill>
                  <a:srgbClr val="2F5597"/>
                </a:solidFill>
              </a:rPr>
              <a:t>Low Income Housing Tax Credit Program</a:t>
            </a:r>
          </a:p>
        </p:txBody>
      </p:sp>
      <p:sp>
        <p:nvSpPr>
          <p:cNvPr id="6" name="Rectangle 5">
            <a:extLst>
              <a:ext uri="{FF2B5EF4-FFF2-40B4-BE49-F238E27FC236}">
                <a16:creationId xmlns="" xmlns:a16="http://schemas.microsoft.com/office/drawing/2014/main" id="{C9A508AD-5607-4C2F-B637-892D3B89CB80}"/>
              </a:ext>
            </a:extLst>
          </p:cNvPr>
          <p:cNvSpPr/>
          <p:nvPr/>
        </p:nvSpPr>
        <p:spPr>
          <a:xfrm flipH="1">
            <a:off x="535850" y="1404600"/>
            <a:ext cx="2194560" cy="3819153"/>
          </a:xfrm>
          <a:prstGeom prst="rect">
            <a:avLst/>
          </a:prstGeom>
          <a:solidFill>
            <a:srgbClr val="2F5597"/>
          </a:solidFill>
        </p:spPr>
        <p:txBody>
          <a:bodyPr wrap="square">
            <a:noAutofit/>
          </a:bodyPr>
          <a:lstStyle/>
          <a:p>
            <a:pPr>
              <a:spcAft>
                <a:spcPts val="600"/>
              </a:spcAft>
            </a:pPr>
            <a:r>
              <a:rPr lang="en-US" sz="2200" b="1" dirty="0">
                <a:solidFill>
                  <a:schemeClr val="bg1"/>
                </a:solidFill>
                <a:latin typeface="Calibri" panose="020F0502020204030204" pitchFamily="34" charset="0"/>
              </a:rPr>
              <a:t>QAP FOR RURAL</a:t>
            </a:r>
          </a:p>
          <a:p>
            <a:pPr>
              <a:spcAft>
                <a:spcPts val="600"/>
              </a:spcAft>
            </a:pPr>
            <a:r>
              <a:rPr lang="en-US" dirty="0">
                <a:solidFill>
                  <a:schemeClr val="bg1"/>
                </a:solidFill>
                <a:latin typeface="Calibri" panose="020F0502020204030204" pitchFamily="34" charset="0"/>
              </a:rPr>
              <a:t>Amend the MSHDA Qualified Allocation Plan (QAP) to better address rural housing needs</a:t>
            </a:r>
          </a:p>
        </p:txBody>
      </p:sp>
      <p:sp>
        <p:nvSpPr>
          <p:cNvPr id="8" name="Footer Placeholder 3">
            <a:extLst>
              <a:ext uri="{FF2B5EF4-FFF2-40B4-BE49-F238E27FC236}">
                <a16:creationId xmlns="" xmlns:a16="http://schemas.microsoft.com/office/drawing/2014/main" id="{FCD757EC-3B2B-46BC-8F71-1CB43F7EE6EA}"/>
              </a:ext>
            </a:extLst>
          </p:cNvPr>
          <p:cNvSpPr>
            <a:spLocks noGrp="1"/>
          </p:cNvSpPr>
          <p:nvPr>
            <p:ph type="ftr" sz="quarter" idx="11"/>
          </p:nvPr>
        </p:nvSpPr>
        <p:spPr>
          <a:xfrm>
            <a:off x="358815" y="6611779"/>
            <a:ext cx="3755985" cy="246221"/>
          </a:xfrm>
        </p:spPr>
        <p:txBody>
          <a:bodyPr/>
          <a:lstStyle/>
          <a:p>
            <a:r>
              <a:rPr lang="en-US" dirty="0">
                <a:solidFill>
                  <a:schemeClr val="bg1">
                    <a:lumMod val="50000"/>
                  </a:schemeClr>
                </a:solidFill>
              </a:rPr>
              <a:t>Housing North 2019</a:t>
            </a:r>
          </a:p>
        </p:txBody>
      </p:sp>
      <p:sp>
        <p:nvSpPr>
          <p:cNvPr id="11" name="Slide Number Placeholder 4">
            <a:extLst>
              <a:ext uri="{FF2B5EF4-FFF2-40B4-BE49-F238E27FC236}">
                <a16:creationId xmlns="" xmlns:a16="http://schemas.microsoft.com/office/drawing/2014/main" id="{C1357845-A070-4D89-8A57-AE4B53396B01}"/>
              </a:ext>
            </a:extLst>
          </p:cNvPr>
          <p:cNvSpPr>
            <a:spLocks noGrp="1"/>
          </p:cNvSpPr>
          <p:nvPr>
            <p:ph type="sldNum" sz="quarter" idx="12"/>
          </p:nvPr>
        </p:nvSpPr>
        <p:spPr>
          <a:xfrm>
            <a:off x="0" y="6611779"/>
            <a:ext cx="358815" cy="246221"/>
          </a:xfrm>
        </p:spPr>
        <p:txBody>
          <a:bodyPr/>
          <a:lstStyle/>
          <a:p>
            <a:fld id="{CC51C8D2-D7CB-4527-9110-A7992170F953}" type="slidenum">
              <a:rPr lang="en-US" smtClean="0">
                <a:solidFill>
                  <a:schemeClr val="bg1">
                    <a:lumMod val="50000"/>
                  </a:schemeClr>
                </a:solidFill>
              </a:rPr>
              <a:pPr/>
              <a:t>5</a:t>
            </a:fld>
            <a:endParaRPr lang="en-US">
              <a:solidFill>
                <a:schemeClr val="bg1">
                  <a:lumMod val="50000"/>
                </a:schemeClr>
              </a:solidFill>
            </a:endParaRPr>
          </a:p>
        </p:txBody>
      </p:sp>
      <p:sp>
        <p:nvSpPr>
          <p:cNvPr id="12" name="Content Placeholder 2">
            <a:extLst>
              <a:ext uri="{FF2B5EF4-FFF2-40B4-BE49-F238E27FC236}">
                <a16:creationId xmlns="" xmlns:a16="http://schemas.microsoft.com/office/drawing/2014/main" id="{1722B7C1-6B1A-4A42-8C67-F737F911BCAD}"/>
              </a:ext>
            </a:extLst>
          </p:cNvPr>
          <p:cNvSpPr txBox="1">
            <a:spLocks/>
          </p:cNvSpPr>
          <p:nvPr/>
        </p:nvSpPr>
        <p:spPr>
          <a:xfrm>
            <a:off x="2730410" y="1404600"/>
            <a:ext cx="8553675" cy="3819153"/>
          </a:xfrm>
          <a:prstGeom prst="rect">
            <a:avLst/>
          </a:prstGeom>
          <a:solidFill>
            <a:srgbClr val="FFFFFF">
              <a:alpha val="60000"/>
            </a:srgbClr>
          </a:solidFill>
        </p:spPr>
        <p:txBody>
          <a:bodyPr lIns="182880"/>
          <a:lstStyle>
            <a:lvl1pPr marL="0" indent="0" algn="l" defTabSz="457200" rtl="0" eaLnBrk="1" latinLnBrk="0" hangingPunct="1">
              <a:spcBef>
                <a:spcPct val="20000"/>
              </a:spcBef>
              <a:buFontTx/>
              <a:buNone/>
              <a:defRPr sz="2800" kern="1200">
                <a:solidFill>
                  <a:srgbClr val="434449"/>
                </a:solidFill>
                <a:latin typeface="Nexa Regular"/>
                <a:ea typeface="+mn-ea"/>
                <a:cs typeface="Nexa Regular"/>
              </a:defRPr>
            </a:lvl1pPr>
            <a:lvl2pPr marL="742950" indent="-285750" algn="l" defTabSz="457200" rtl="0" eaLnBrk="1" latinLnBrk="0" hangingPunct="1">
              <a:spcBef>
                <a:spcPct val="20000"/>
              </a:spcBef>
              <a:buFont typeface="Arial"/>
              <a:buChar char="–"/>
              <a:defRPr sz="2200" kern="1200">
                <a:solidFill>
                  <a:srgbClr val="434449"/>
                </a:solidFill>
                <a:latin typeface="Nexa Regular"/>
                <a:ea typeface="+mn-ea"/>
                <a:cs typeface="Nexa Regular"/>
              </a:defRPr>
            </a:lvl2pPr>
            <a:lvl3pPr marL="1143000" indent="-228600" algn="l" defTabSz="457200" rtl="0" eaLnBrk="1" latinLnBrk="0" hangingPunct="1">
              <a:spcBef>
                <a:spcPct val="20000"/>
              </a:spcBef>
              <a:buFont typeface="Arial"/>
              <a:buChar char="•"/>
              <a:defRPr sz="2200" kern="1200">
                <a:solidFill>
                  <a:srgbClr val="434449"/>
                </a:solidFill>
                <a:latin typeface="Nexa Regular"/>
                <a:ea typeface="+mn-ea"/>
                <a:cs typeface="Nexa Regular"/>
              </a:defRPr>
            </a:lvl3pPr>
            <a:lvl4pPr marL="1600200" indent="-228600" algn="l" defTabSz="457200" rtl="0" eaLnBrk="1" latinLnBrk="0" hangingPunct="1">
              <a:spcBef>
                <a:spcPct val="20000"/>
              </a:spcBef>
              <a:buFont typeface="Arial"/>
              <a:buChar char="–"/>
              <a:defRPr sz="2200" kern="1200">
                <a:solidFill>
                  <a:srgbClr val="434449"/>
                </a:solidFill>
                <a:latin typeface="Nexa Regular"/>
                <a:ea typeface="+mn-ea"/>
                <a:cs typeface="Nexa Regular"/>
              </a:defRPr>
            </a:lvl4pPr>
            <a:lvl5pPr marL="2057400" indent="-228600" algn="l" defTabSz="457200" rtl="0" eaLnBrk="1" latinLnBrk="0" hangingPunct="1">
              <a:spcBef>
                <a:spcPct val="20000"/>
              </a:spcBef>
              <a:buFont typeface="Arial"/>
              <a:buChar char="»"/>
              <a:defRPr sz="2200" kern="1200">
                <a:solidFill>
                  <a:srgbClr val="434449"/>
                </a:solidFill>
                <a:latin typeface="Nexa Regular"/>
                <a:ea typeface="+mn-ea"/>
                <a:cs typeface="Nexa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600"/>
              </a:spcAft>
              <a:buClr>
                <a:srgbClr val="2F5597"/>
              </a:buClr>
            </a:pPr>
            <a:r>
              <a:rPr lang="en-US" sz="2200" b="1" dirty="0">
                <a:latin typeface="Calibri" panose="020F0502020204030204" pitchFamily="34" charset="0"/>
                <a:cs typeface="Calibri" panose="020F0502020204030204" pitchFamily="34" charset="0"/>
              </a:rPr>
              <a:t>QUALIFIED ALLOCATION PLAN (QAP) </a:t>
            </a:r>
            <a:r>
              <a:rPr lang="en-US" sz="2200" dirty="0">
                <a:latin typeface="Calibri" panose="020F0502020204030204" pitchFamily="34" charset="0"/>
                <a:cs typeface="Calibri" panose="020F0502020204030204" pitchFamily="34" charset="0"/>
              </a:rPr>
              <a:t>guides MSHDA investment in housing projects</a:t>
            </a:r>
          </a:p>
          <a:p>
            <a:pPr marL="233363" indent="-233363">
              <a:spcBef>
                <a:spcPts val="0"/>
              </a:spcBef>
              <a:spcAft>
                <a:spcPts val="600"/>
              </a:spcAft>
              <a:buClr>
                <a:srgbClr val="2F5597"/>
              </a:buClr>
              <a:buFont typeface="Wingdings 2" panose="05020102010507070707" pitchFamily="18" charset="2"/>
              <a:buChar char="¡"/>
            </a:pPr>
            <a:r>
              <a:rPr lang="en-US" sz="2200" dirty="0">
                <a:latin typeface="Calibri" panose="020F0502020204030204" pitchFamily="34" charset="0"/>
                <a:cs typeface="Calibri" panose="020F0502020204030204" pitchFamily="34" charset="0"/>
              </a:rPr>
              <a:t>Northern Michigan projects are uncompetitive because of preferred financing structure, densities, locations in QAP</a:t>
            </a:r>
          </a:p>
          <a:p>
            <a:pPr marL="233363" indent="-233363">
              <a:spcBef>
                <a:spcPts val="0"/>
              </a:spcBef>
              <a:spcAft>
                <a:spcPts val="600"/>
              </a:spcAft>
              <a:buClr>
                <a:srgbClr val="2F5597"/>
              </a:buClr>
              <a:buFont typeface="Wingdings 2" panose="05020102010507070707" pitchFamily="18" charset="2"/>
              <a:buChar char="¡"/>
            </a:pPr>
            <a:r>
              <a:rPr lang="en-US" sz="2200" dirty="0">
                <a:latin typeface="Calibri" panose="020F0502020204030204" pitchFamily="34" charset="0"/>
                <a:cs typeface="Calibri" panose="020F0502020204030204" pitchFamily="34" charset="0"/>
              </a:rPr>
              <a:t>Housing North recommendations for 2020 QAP update process:</a:t>
            </a:r>
          </a:p>
          <a:p>
            <a:pPr marL="631825" lvl="1" indent="-231775">
              <a:spcBef>
                <a:spcPts val="0"/>
              </a:spcBef>
              <a:spcAft>
                <a:spcPts val="600"/>
              </a:spcAft>
              <a:buClr>
                <a:srgbClr val="2F5597"/>
              </a:buClr>
              <a:buFont typeface="Calibri" panose="020F0502020204030204" pitchFamily="34" charset="0"/>
              <a:buChar char="…"/>
            </a:pPr>
            <a:r>
              <a:rPr lang="en-US" dirty="0">
                <a:solidFill>
                  <a:srgbClr val="2F5597"/>
                </a:solidFill>
                <a:latin typeface="Calibri" panose="020F0502020204030204" pitchFamily="34" charset="0"/>
                <a:cs typeface="Calibri" panose="020F0502020204030204" pitchFamily="34" charset="0"/>
              </a:rPr>
              <a:t>Flexibility for walkability requirements</a:t>
            </a:r>
          </a:p>
          <a:p>
            <a:pPr marL="631825" lvl="1" indent="-231775">
              <a:spcBef>
                <a:spcPts val="0"/>
              </a:spcBef>
              <a:spcAft>
                <a:spcPts val="600"/>
              </a:spcAft>
              <a:buClr>
                <a:srgbClr val="2F5597"/>
              </a:buClr>
              <a:buFont typeface="Calibri" panose="020F0502020204030204" pitchFamily="34" charset="0"/>
              <a:buChar char="…"/>
            </a:pPr>
            <a:r>
              <a:rPr lang="en-US" dirty="0">
                <a:solidFill>
                  <a:srgbClr val="2F5597"/>
                </a:solidFill>
                <a:latin typeface="Calibri" panose="020F0502020204030204" pitchFamily="34" charset="0"/>
                <a:cs typeface="Calibri" panose="020F0502020204030204" pitchFamily="34" charset="0"/>
              </a:rPr>
              <a:t>Lower points for certain financing approaches</a:t>
            </a:r>
          </a:p>
          <a:p>
            <a:pPr marL="631825" lvl="1" indent="-231775">
              <a:spcBef>
                <a:spcPts val="0"/>
              </a:spcBef>
              <a:spcAft>
                <a:spcPts val="600"/>
              </a:spcAft>
              <a:buClr>
                <a:srgbClr val="2F5597"/>
              </a:buClr>
              <a:buFont typeface="Calibri" panose="020F0502020204030204" pitchFamily="34" charset="0"/>
              <a:buChar char="…"/>
            </a:pPr>
            <a:r>
              <a:rPr lang="en-US" dirty="0">
                <a:solidFill>
                  <a:srgbClr val="2F5597"/>
                </a:solidFill>
                <a:latin typeface="Calibri" panose="020F0502020204030204" pitchFamily="34" charset="0"/>
                <a:cs typeface="Calibri" panose="020F0502020204030204" pitchFamily="34" charset="0"/>
              </a:rPr>
              <a:t>Flexibility for transit requirements</a:t>
            </a:r>
          </a:p>
          <a:p>
            <a:pPr marL="631825" lvl="1" indent="-231775">
              <a:spcBef>
                <a:spcPts val="0"/>
              </a:spcBef>
              <a:spcAft>
                <a:spcPts val="600"/>
              </a:spcAft>
              <a:buClr>
                <a:srgbClr val="2F5597"/>
              </a:buClr>
              <a:buFont typeface="Calibri" panose="020F0502020204030204" pitchFamily="34" charset="0"/>
              <a:buChar char="…"/>
            </a:pPr>
            <a:r>
              <a:rPr lang="en-US" dirty="0">
                <a:solidFill>
                  <a:srgbClr val="2F5597"/>
                </a:solidFill>
                <a:latin typeface="Calibri" panose="020F0502020204030204" pitchFamily="34" charset="0"/>
                <a:cs typeface="Calibri" panose="020F0502020204030204" pitchFamily="34" charset="0"/>
              </a:rPr>
              <a:t>Tier structure for proximity to amenities</a:t>
            </a:r>
          </a:p>
        </p:txBody>
      </p:sp>
      <p:pic>
        <p:nvPicPr>
          <p:cNvPr id="4" name="Picture 3" descr="A close up of a logo&#10;&#10;Description automatically generated">
            <a:extLst>
              <a:ext uri="{FF2B5EF4-FFF2-40B4-BE49-F238E27FC236}">
                <a16:creationId xmlns="" xmlns:a16="http://schemas.microsoft.com/office/drawing/2014/main" id="{16DE7F5A-0829-485B-9A14-AFBCE736766E}"/>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907915" y="3650378"/>
            <a:ext cx="1444368" cy="1444368"/>
          </a:xfrm>
          <a:prstGeom prst="rect">
            <a:avLst/>
          </a:prstGeom>
        </p:spPr>
      </p:pic>
    </p:spTree>
    <p:extLst>
      <p:ext uri="{BB962C8B-B14F-4D97-AF65-F5344CB8AC3E}">
        <p14:creationId xmlns:p14="http://schemas.microsoft.com/office/powerpoint/2010/main" val="91516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arge white building&#10;&#10;Description automatically generated">
            <a:extLst>
              <a:ext uri="{FF2B5EF4-FFF2-40B4-BE49-F238E27FC236}">
                <a16:creationId xmlns="" xmlns:a16="http://schemas.microsoft.com/office/drawing/2014/main" id="{315A9568-0DEE-4D33-B6BD-93BDA4F4B013}"/>
              </a:ext>
            </a:extLst>
          </p:cNvPr>
          <p:cNvPicPr>
            <a:picLocks noChangeAspect="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31000" contrast="-74000"/>
                    </a14:imgEffect>
                  </a14:imgLayer>
                </a14:imgProps>
              </a:ext>
              <a:ext uri="{28A0092B-C50C-407E-A947-70E740481C1C}">
                <a14:useLocalDpi xmlns:a14="http://schemas.microsoft.com/office/drawing/2010/main" val="0"/>
              </a:ext>
            </a:extLst>
          </a:blip>
          <a:srcRect/>
          <a:stretch/>
        </p:blipFill>
        <p:spPr>
          <a:xfrm>
            <a:off x="-24264" y="155448"/>
            <a:ext cx="12228234" cy="6702553"/>
          </a:xfrm>
          <a:prstGeom prst="rect">
            <a:avLst/>
          </a:prstGeom>
        </p:spPr>
      </p:pic>
      <p:sp>
        <p:nvSpPr>
          <p:cNvPr id="2" name="Title 1">
            <a:extLst>
              <a:ext uri="{FF2B5EF4-FFF2-40B4-BE49-F238E27FC236}">
                <a16:creationId xmlns="" xmlns:a16="http://schemas.microsoft.com/office/drawing/2014/main" id="{9A7ADFCF-4CA7-4CA0-89A1-C55E8989F55A}"/>
              </a:ext>
            </a:extLst>
          </p:cNvPr>
          <p:cNvSpPr>
            <a:spLocks noGrp="1"/>
          </p:cNvSpPr>
          <p:nvPr>
            <p:ph type="title"/>
          </p:nvPr>
        </p:nvSpPr>
        <p:spPr/>
        <p:txBody>
          <a:bodyPr/>
          <a:lstStyle/>
          <a:p>
            <a:r>
              <a:rPr lang="en-US" dirty="0"/>
              <a:t>Housing North Policy Initiatives: </a:t>
            </a:r>
            <a:r>
              <a:rPr lang="en-US" dirty="0" smtClean="0">
                <a:solidFill>
                  <a:srgbClr val="2F5597"/>
                </a:solidFill>
              </a:rPr>
              <a:t>Employer Housing Incentives</a:t>
            </a:r>
            <a:endParaRPr lang="en-US" dirty="0">
              <a:solidFill>
                <a:srgbClr val="2F5597"/>
              </a:solidFill>
            </a:endParaRPr>
          </a:p>
        </p:txBody>
      </p:sp>
      <p:sp>
        <p:nvSpPr>
          <p:cNvPr id="10" name="Content Placeholder 2">
            <a:extLst>
              <a:ext uri="{FF2B5EF4-FFF2-40B4-BE49-F238E27FC236}">
                <a16:creationId xmlns="" xmlns:a16="http://schemas.microsoft.com/office/drawing/2014/main" id="{DABB7190-7558-4DAF-9356-2E23BC510B9E}"/>
              </a:ext>
            </a:extLst>
          </p:cNvPr>
          <p:cNvSpPr txBox="1">
            <a:spLocks/>
          </p:cNvSpPr>
          <p:nvPr/>
        </p:nvSpPr>
        <p:spPr>
          <a:xfrm>
            <a:off x="2730410" y="1404600"/>
            <a:ext cx="8553675" cy="4928106"/>
          </a:xfrm>
          <a:prstGeom prst="rect">
            <a:avLst/>
          </a:prstGeom>
          <a:solidFill>
            <a:srgbClr val="FFFFFF">
              <a:alpha val="60000"/>
            </a:srgbClr>
          </a:solidFill>
        </p:spPr>
        <p:txBody>
          <a:bodyPr lIns="182880"/>
          <a:lstStyle>
            <a:lvl1pPr marL="0" indent="0" algn="l" defTabSz="457200" rtl="0" eaLnBrk="1" latinLnBrk="0" hangingPunct="1">
              <a:spcBef>
                <a:spcPct val="20000"/>
              </a:spcBef>
              <a:buFontTx/>
              <a:buNone/>
              <a:defRPr sz="2800" kern="1200">
                <a:solidFill>
                  <a:srgbClr val="434449"/>
                </a:solidFill>
                <a:latin typeface="Nexa Regular"/>
                <a:ea typeface="+mn-ea"/>
                <a:cs typeface="Nexa Regular"/>
              </a:defRPr>
            </a:lvl1pPr>
            <a:lvl2pPr marL="742950" indent="-285750" algn="l" defTabSz="457200" rtl="0" eaLnBrk="1" latinLnBrk="0" hangingPunct="1">
              <a:spcBef>
                <a:spcPct val="20000"/>
              </a:spcBef>
              <a:buFont typeface="Arial"/>
              <a:buChar char="–"/>
              <a:defRPr sz="2200" kern="1200">
                <a:solidFill>
                  <a:srgbClr val="434449"/>
                </a:solidFill>
                <a:latin typeface="Nexa Regular"/>
                <a:ea typeface="+mn-ea"/>
                <a:cs typeface="Nexa Regular"/>
              </a:defRPr>
            </a:lvl2pPr>
            <a:lvl3pPr marL="1143000" indent="-228600" algn="l" defTabSz="457200" rtl="0" eaLnBrk="1" latinLnBrk="0" hangingPunct="1">
              <a:spcBef>
                <a:spcPct val="20000"/>
              </a:spcBef>
              <a:buFont typeface="Arial"/>
              <a:buChar char="•"/>
              <a:defRPr sz="2200" kern="1200">
                <a:solidFill>
                  <a:srgbClr val="434449"/>
                </a:solidFill>
                <a:latin typeface="Nexa Regular"/>
                <a:ea typeface="+mn-ea"/>
                <a:cs typeface="Nexa Regular"/>
              </a:defRPr>
            </a:lvl3pPr>
            <a:lvl4pPr marL="1600200" indent="-228600" algn="l" defTabSz="457200" rtl="0" eaLnBrk="1" latinLnBrk="0" hangingPunct="1">
              <a:spcBef>
                <a:spcPct val="20000"/>
              </a:spcBef>
              <a:buFont typeface="Arial"/>
              <a:buChar char="–"/>
              <a:defRPr sz="2200" kern="1200">
                <a:solidFill>
                  <a:srgbClr val="434449"/>
                </a:solidFill>
                <a:latin typeface="Nexa Regular"/>
                <a:ea typeface="+mn-ea"/>
                <a:cs typeface="Nexa Regular"/>
              </a:defRPr>
            </a:lvl4pPr>
            <a:lvl5pPr marL="2057400" indent="-228600" algn="l" defTabSz="457200" rtl="0" eaLnBrk="1" latinLnBrk="0" hangingPunct="1">
              <a:spcBef>
                <a:spcPct val="20000"/>
              </a:spcBef>
              <a:buFont typeface="Arial"/>
              <a:buChar char="»"/>
              <a:defRPr sz="2200" kern="1200">
                <a:solidFill>
                  <a:srgbClr val="434449"/>
                </a:solidFill>
                <a:latin typeface="Nexa Regular"/>
                <a:ea typeface="+mn-ea"/>
                <a:cs typeface="Nexa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3363" indent="-233363">
              <a:spcBef>
                <a:spcPts val="0"/>
              </a:spcBef>
              <a:spcAft>
                <a:spcPts val="600"/>
              </a:spcAft>
              <a:buClr>
                <a:srgbClr val="2F5597"/>
              </a:buClr>
              <a:buFont typeface="Wingdings 2" panose="05020102010507070707" pitchFamily="18" charset="2"/>
              <a:buChar char="¡"/>
            </a:pPr>
            <a:r>
              <a:rPr lang="en-US" sz="1800" b="1" dirty="0">
                <a:latin typeface="Calibri" panose="020F0502020204030204" pitchFamily="34" charset="0"/>
                <a:cs typeface="Calibri" panose="020F0502020204030204" pitchFamily="34" charset="0"/>
              </a:rPr>
              <a:t>Employer housing tax credit</a:t>
            </a:r>
            <a:r>
              <a:rPr lang="en-US" sz="1800" dirty="0">
                <a:latin typeface="Calibri" panose="020F0502020204030204" pitchFamily="34" charset="0"/>
                <a:cs typeface="Calibri" panose="020F0502020204030204" pitchFamily="34" charset="0"/>
              </a:rPr>
              <a:t> based on Illinois model</a:t>
            </a:r>
          </a:p>
          <a:p>
            <a:pPr marL="574675" lvl="1" indent="-174625">
              <a:spcBef>
                <a:spcPts val="0"/>
              </a:spcBef>
              <a:spcAft>
                <a:spcPts val="600"/>
              </a:spcAft>
              <a:buClr>
                <a:srgbClr val="2F5597"/>
              </a:buClr>
              <a:buFont typeface="Calibri" panose="020F0502020204030204" pitchFamily="34" charset="0"/>
              <a:buChar char="…"/>
            </a:pPr>
            <a:r>
              <a:rPr lang="en-US" sz="1800" dirty="0">
                <a:solidFill>
                  <a:srgbClr val="2F5597"/>
                </a:solidFill>
                <a:latin typeface="Calibri" panose="020F0502020204030204" pitchFamily="34" charset="0"/>
                <a:cs typeface="Calibri" panose="020F0502020204030204" pitchFamily="34" charset="0"/>
              </a:rPr>
              <a:t>50% income tax credit on the value of a donation to a housing </a:t>
            </a:r>
            <a:r>
              <a:rPr lang="en-US" sz="1800" dirty="0" smtClean="0">
                <a:solidFill>
                  <a:srgbClr val="2F5597"/>
                </a:solidFill>
                <a:latin typeface="Calibri" panose="020F0502020204030204" pitchFamily="34" charset="0"/>
                <a:cs typeface="Calibri" panose="020F0502020204030204" pitchFamily="34" charset="0"/>
              </a:rPr>
              <a:t>project</a:t>
            </a:r>
          </a:p>
          <a:p>
            <a:pPr marL="233363" indent="-233363">
              <a:spcBef>
                <a:spcPts val="0"/>
              </a:spcBef>
              <a:spcAft>
                <a:spcPts val="600"/>
              </a:spcAft>
              <a:buClr>
                <a:srgbClr val="2F5597"/>
              </a:buClr>
              <a:buFont typeface="Wingdings 2" panose="05020102010507070707" pitchFamily="18" charset="2"/>
              <a:buChar char="¡"/>
            </a:pPr>
            <a:r>
              <a:rPr lang="en-US" sz="1800" b="1" dirty="0" smtClean="0">
                <a:latin typeface="Calibri" panose="020F0502020204030204" pitchFamily="34" charset="0"/>
                <a:cs typeface="Calibri" panose="020F0502020204030204" pitchFamily="34" charset="0"/>
              </a:rPr>
              <a:t>Rep. Tristan Cole has verbally committed to sponsoring a bill this month</a:t>
            </a:r>
            <a:endParaRPr lang="en-US" sz="1800" dirty="0">
              <a:solidFill>
                <a:srgbClr val="2F5597"/>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 xmlns:a16="http://schemas.microsoft.com/office/drawing/2014/main" id="{C9A508AD-5607-4C2F-B637-892D3B89CB80}"/>
              </a:ext>
            </a:extLst>
          </p:cNvPr>
          <p:cNvSpPr/>
          <p:nvPr/>
        </p:nvSpPr>
        <p:spPr>
          <a:xfrm flipH="1">
            <a:off x="535850" y="1404599"/>
            <a:ext cx="2194560" cy="4928105"/>
          </a:xfrm>
          <a:prstGeom prst="rect">
            <a:avLst/>
          </a:prstGeom>
          <a:solidFill>
            <a:srgbClr val="2F5597"/>
          </a:solidFill>
        </p:spPr>
        <p:txBody>
          <a:bodyPr wrap="square">
            <a:noAutofit/>
          </a:bodyPr>
          <a:lstStyle/>
          <a:p>
            <a:pPr lvl="0">
              <a:spcAft>
                <a:spcPts val="600"/>
              </a:spcAft>
            </a:pPr>
            <a:r>
              <a:rPr lang="en-US" sz="2200" b="1" dirty="0">
                <a:solidFill>
                  <a:prstClr val="white"/>
                </a:solidFill>
                <a:latin typeface="Calibri" panose="020F0502020204030204" pitchFamily="34" charset="0"/>
              </a:rPr>
              <a:t>TAXES</a:t>
            </a:r>
          </a:p>
          <a:p>
            <a:pPr lvl="0">
              <a:spcAft>
                <a:spcPts val="600"/>
              </a:spcAft>
            </a:pPr>
            <a:r>
              <a:rPr lang="en-US" dirty="0">
                <a:solidFill>
                  <a:prstClr val="white"/>
                </a:solidFill>
                <a:latin typeface="Calibri" panose="020F0502020204030204" pitchFamily="34" charset="0"/>
              </a:rPr>
              <a:t>Develop a new and innovative tax structure for property owners seeking to provide long-term (greater than one month) rental housing for the workforce</a:t>
            </a:r>
          </a:p>
        </p:txBody>
      </p:sp>
      <p:sp>
        <p:nvSpPr>
          <p:cNvPr id="8" name="Footer Placeholder 3">
            <a:extLst>
              <a:ext uri="{FF2B5EF4-FFF2-40B4-BE49-F238E27FC236}">
                <a16:creationId xmlns="" xmlns:a16="http://schemas.microsoft.com/office/drawing/2014/main" id="{FCD757EC-3B2B-46BC-8F71-1CB43F7EE6EA}"/>
              </a:ext>
            </a:extLst>
          </p:cNvPr>
          <p:cNvSpPr>
            <a:spLocks noGrp="1"/>
          </p:cNvSpPr>
          <p:nvPr>
            <p:ph type="ftr" sz="quarter" idx="11"/>
          </p:nvPr>
        </p:nvSpPr>
        <p:spPr>
          <a:xfrm>
            <a:off x="358815" y="6611779"/>
            <a:ext cx="3755985" cy="246221"/>
          </a:xfrm>
        </p:spPr>
        <p:txBody>
          <a:bodyPr/>
          <a:lstStyle/>
          <a:p>
            <a:r>
              <a:rPr lang="en-US" dirty="0">
                <a:solidFill>
                  <a:schemeClr val="bg1">
                    <a:lumMod val="50000"/>
                  </a:schemeClr>
                </a:solidFill>
              </a:rPr>
              <a:t>Housing North 2019</a:t>
            </a:r>
          </a:p>
        </p:txBody>
      </p:sp>
      <p:sp>
        <p:nvSpPr>
          <p:cNvPr id="11" name="Slide Number Placeholder 4">
            <a:extLst>
              <a:ext uri="{FF2B5EF4-FFF2-40B4-BE49-F238E27FC236}">
                <a16:creationId xmlns="" xmlns:a16="http://schemas.microsoft.com/office/drawing/2014/main" id="{C1357845-A070-4D89-8A57-AE4B53396B01}"/>
              </a:ext>
            </a:extLst>
          </p:cNvPr>
          <p:cNvSpPr>
            <a:spLocks noGrp="1"/>
          </p:cNvSpPr>
          <p:nvPr>
            <p:ph type="sldNum" sz="quarter" idx="12"/>
          </p:nvPr>
        </p:nvSpPr>
        <p:spPr>
          <a:xfrm>
            <a:off x="0" y="6611779"/>
            <a:ext cx="358815" cy="246221"/>
          </a:xfrm>
        </p:spPr>
        <p:txBody>
          <a:bodyPr/>
          <a:lstStyle/>
          <a:p>
            <a:fld id="{CC51C8D2-D7CB-4527-9110-A7992170F953}" type="slidenum">
              <a:rPr lang="en-US" smtClean="0">
                <a:solidFill>
                  <a:schemeClr val="bg1">
                    <a:lumMod val="50000"/>
                  </a:schemeClr>
                </a:solidFill>
              </a:rPr>
              <a:pPr/>
              <a:t>6</a:t>
            </a:fld>
            <a:endParaRPr lang="en-US">
              <a:solidFill>
                <a:schemeClr val="bg1">
                  <a:lumMod val="50000"/>
                </a:schemeClr>
              </a:solidFill>
            </a:endParaRPr>
          </a:p>
        </p:txBody>
      </p:sp>
      <p:pic>
        <p:nvPicPr>
          <p:cNvPr id="8194" name="Picture 2" descr="Image result for taxes icon">
            <a:extLst>
              <a:ext uri="{FF2B5EF4-FFF2-40B4-BE49-F238E27FC236}">
                <a16:creationId xmlns="" xmlns:a16="http://schemas.microsoft.com/office/drawing/2014/main" id="{878AB98A-7C69-4279-8A7C-541E8E3AF886}"/>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1067567" y="4811650"/>
            <a:ext cx="1248249" cy="115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23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arge white building&#10;&#10;Description automatically generated">
            <a:extLst>
              <a:ext uri="{FF2B5EF4-FFF2-40B4-BE49-F238E27FC236}">
                <a16:creationId xmlns="" xmlns:a16="http://schemas.microsoft.com/office/drawing/2014/main" id="{315A9568-0DEE-4D33-B6BD-93BDA4F4B013}"/>
              </a:ext>
            </a:extLst>
          </p:cNvPr>
          <p:cNvPicPr>
            <a:picLocks noChangeAspect="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31000" contrast="-74000"/>
                    </a14:imgEffect>
                  </a14:imgLayer>
                </a14:imgProps>
              </a:ext>
              <a:ext uri="{28A0092B-C50C-407E-A947-70E740481C1C}">
                <a14:useLocalDpi xmlns:a14="http://schemas.microsoft.com/office/drawing/2010/main" val="0"/>
              </a:ext>
            </a:extLst>
          </a:blip>
          <a:srcRect/>
          <a:stretch/>
        </p:blipFill>
        <p:spPr>
          <a:xfrm>
            <a:off x="-24264" y="155448"/>
            <a:ext cx="12228234" cy="6702553"/>
          </a:xfrm>
          <a:prstGeom prst="rect">
            <a:avLst/>
          </a:prstGeom>
        </p:spPr>
      </p:pic>
      <p:sp>
        <p:nvSpPr>
          <p:cNvPr id="2" name="Title 1">
            <a:extLst>
              <a:ext uri="{FF2B5EF4-FFF2-40B4-BE49-F238E27FC236}">
                <a16:creationId xmlns="" xmlns:a16="http://schemas.microsoft.com/office/drawing/2014/main" id="{9A7ADFCF-4CA7-4CA0-89A1-C55E8989F55A}"/>
              </a:ext>
            </a:extLst>
          </p:cNvPr>
          <p:cNvSpPr>
            <a:spLocks noGrp="1"/>
          </p:cNvSpPr>
          <p:nvPr>
            <p:ph type="title"/>
          </p:nvPr>
        </p:nvSpPr>
        <p:spPr/>
        <p:txBody>
          <a:bodyPr/>
          <a:lstStyle/>
          <a:p>
            <a:r>
              <a:rPr lang="en-US" dirty="0"/>
              <a:t>Housing North Policy Initiatives: </a:t>
            </a:r>
            <a:r>
              <a:rPr lang="en-US" dirty="0" smtClean="0">
                <a:solidFill>
                  <a:srgbClr val="2F5597"/>
                </a:solidFill>
              </a:rPr>
              <a:t>Expand Access to P</a:t>
            </a:r>
            <a:r>
              <a:rPr lang="en-US" dirty="0" smtClean="0">
                <a:solidFill>
                  <a:srgbClr val="2F5597"/>
                </a:solidFill>
              </a:rPr>
              <a:t>ayment-in-lieu-of-taxes</a:t>
            </a:r>
            <a:endParaRPr lang="en-US" dirty="0">
              <a:solidFill>
                <a:srgbClr val="2F5597"/>
              </a:solidFill>
            </a:endParaRPr>
          </a:p>
        </p:txBody>
      </p:sp>
      <p:sp>
        <p:nvSpPr>
          <p:cNvPr id="10" name="Content Placeholder 2">
            <a:extLst>
              <a:ext uri="{FF2B5EF4-FFF2-40B4-BE49-F238E27FC236}">
                <a16:creationId xmlns="" xmlns:a16="http://schemas.microsoft.com/office/drawing/2014/main" id="{DABB7190-7558-4DAF-9356-2E23BC510B9E}"/>
              </a:ext>
            </a:extLst>
          </p:cNvPr>
          <p:cNvSpPr txBox="1">
            <a:spLocks/>
          </p:cNvSpPr>
          <p:nvPr/>
        </p:nvSpPr>
        <p:spPr>
          <a:xfrm>
            <a:off x="2730410" y="1404600"/>
            <a:ext cx="8553675" cy="4928106"/>
          </a:xfrm>
          <a:prstGeom prst="rect">
            <a:avLst/>
          </a:prstGeom>
          <a:solidFill>
            <a:srgbClr val="FFFFFF">
              <a:alpha val="60000"/>
            </a:srgbClr>
          </a:solidFill>
        </p:spPr>
        <p:txBody>
          <a:bodyPr lIns="182880"/>
          <a:lstStyle>
            <a:lvl1pPr marL="0" indent="0" algn="l" defTabSz="457200" rtl="0" eaLnBrk="1" latinLnBrk="0" hangingPunct="1">
              <a:spcBef>
                <a:spcPct val="20000"/>
              </a:spcBef>
              <a:buFontTx/>
              <a:buNone/>
              <a:defRPr sz="2800" kern="1200">
                <a:solidFill>
                  <a:srgbClr val="434449"/>
                </a:solidFill>
                <a:latin typeface="Nexa Regular"/>
                <a:ea typeface="+mn-ea"/>
                <a:cs typeface="Nexa Regular"/>
              </a:defRPr>
            </a:lvl1pPr>
            <a:lvl2pPr marL="742950" indent="-285750" algn="l" defTabSz="457200" rtl="0" eaLnBrk="1" latinLnBrk="0" hangingPunct="1">
              <a:spcBef>
                <a:spcPct val="20000"/>
              </a:spcBef>
              <a:buFont typeface="Arial"/>
              <a:buChar char="–"/>
              <a:defRPr sz="2200" kern="1200">
                <a:solidFill>
                  <a:srgbClr val="434449"/>
                </a:solidFill>
                <a:latin typeface="Nexa Regular"/>
                <a:ea typeface="+mn-ea"/>
                <a:cs typeface="Nexa Regular"/>
              </a:defRPr>
            </a:lvl2pPr>
            <a:lvl3pPr marL="1143000" indent="-228600" algn="l" defTabSz="457200" rtl="0" eaLnBrk="1" latinLnBrk="0" hangingPunct="1">
              <a:spcBef>
                <a:spcPct val="20000"/>
              </a:spcBef>
              <a:buFont typeface="Arial"/>
              <a:buChar char="•"/>
              <a:defRPr sz="2200" kern="1200">
                <a:solidFill>
                  <a:srgbClr val="434449"/>
                </a:solidFill>
                <a:latin typeface="Nexa Regular"/>
                <a:ea typeface="+mn-ea"/>
                <a:cs typeface="Nexa Regular"/>
              </a:defRPr>
            </a:lvl3pPr>
            <a:lvl4pPr marL="1600200" indent="-228600" algn="l" defTabSz="457200" rtl="0" eaLnBrk="1" latinLnBrk="0" hangingPunct="1">
              <a:spcBef>
                <a:spcPct val="20000"/>
              </a:spcBef>
              <a:buFont typeface="Arial"/>
              <a:buChar char="–"/>
              <a:defRPr sz="2200" kern="1200">
                <a:solidFill>
                  <a:srgbClr val="434449"/>
                </a:solidFill>
                <a:latin typeface="Nexa Regular"/>
                <a:ea typeface="+mn-ea"/>
                <a:cs typeface="Nexa Regular"/>
              </a:defRPr>
            </a:lvl4pPr>
            <a:lvl5pPr marL="2057400" indent="-228600" algn="l" defTabSz="457200" rtl="0" eaLnBrk="1" latinLnBrk="0" hangingPunct="1">
              <a:spcBef>
                <a:spcPct val="20000"/>
              </a:spcBef>
              <a:buFont typeface="Arial"/>
              <a:buChar char="»"/>
              <a:defRPr sz="2200" kern="1200">
                <a:solidFill>
                  <a:srgbClr val="434449"/>
                </a:solidFill>
                <a:latin typeface="Nexa Regular"/>
                <a:ea typeface="+mn-ea"/>
                <a:cs typeface="Nexa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3363" indent="-233363">
              <a:spcBef>
                <a:spcPts val="0"/>
              </a:spcBef>
              <a:spcAft>
                <a:spcPts val="600"/>
              </a:spcAft>
              <a:buClr>
                <a:srgbClr val="2F5597"/>
              </a:buClr>
              <a:buFont typeface="Wingdings 2" panose="05020102010507070707" pitchFamily="18" charset="2"/>
              <a:buChar char="¡"/>
            </a:pPr>
            <a:r>
              <a:rPr lang="en-US" sz="1800" b="1" dirty="0" smtClean="0">
                <a:latin typeface="Calibri" panose="020F0502020204030204" pitchFamily="34" charset="0"/>
                <a:cs typeface="Calibri" panose="020F0502020204030204" pitchFamily="34" charset="0"/>
              </a:rPr>
              <a:t>Tax </a:t>
            </a:r>
            <a:r>
              <a:rPr lang="en-US" sz="1800" b="1" dirty="0">
                <a:latin typeface="Calibri" panose="020F0502020204030204" pitchFamily="34" charset="0"/>
                <a:cs typeface="Calibri" panose="020F0502020204030204" pitchFamily="34" charset="0"/>
              </a:rPr>
              <a:t>abatement </a:t>
            </a:r>
            <a:r>
              <a:rPr lang="en-US" sz="1800" dirty="0" smtClean="0">
                <a:latin typeface="Calibri" panose="020F0502020204030204" pitchFamily="34" charset="0"/>
                <a:cs typeface="Calibri" panose="020F0502020204030204" pitchFamily="34" charset="0"/>
              </a:rPr>
              <a:t>issued by local governments for </a:t>
            </a:r>
            <a:r>
              <a:rPr lang="en-US" sz="1800" dirty="0">
                <a:latin typeface="Calibri" panose="020F0502020204030204" pitchFamily="34" charset="0"/>
                <a:cs typeface="Calibri" panose="020F0502020204030204" pitchFamily="34" charset="0"/>
              </a:rPr>
              <a:t>qualifying workforce housing in rural areas </a:t>
            </a:r>
            <a:r>
              <a:rPr lang="en-US" sz="1800" dirty="0" smtClean="0">
                <a:latin typeface="Calibri" panose="020F0502020204030204" pitchFamily="34" charset="0"/>
                <a:cs typeface="Calibri" panose="020F0502020204030204" pitchFamily="34" charset="0"/>
              </a:rPr>
              <a:t>(possibly all community types for greater statewide impact)</a:t>
            </a:r>
            <a:endParaRPr lang="en-US" sz="1800" dirty="0">
              <a:latin typeface="Calibri" panose="020F0502020204030204" pitchFamily="34" charset="0"/>
              <a:cs typeface="Calibri" panose="020F0502020204030204" pitchFamily="34" charset="0"/>
            </a:endParaRPr>
          </a:p>
          <a:p>
            <a:pPr marL="574675" lvl="1" indent="-174625">
              <a:spcBef>
                <a:spcPts val="0"/>
              </a:spcBef>
              <a:spcAft>
                <a:spcPts val="600"/>
              </a:spcAft>
              <a:buClr>
                <a:srgbClr val="2F5597"/>
              </a:buClr>
              <a:buFont typeface="Calibri" panose="020F0502020204030204" pitchFamily="34" charset="0"/>
              <a:buChar char="…"/>
            </a:pPr>
            <a:r>
              <a:rPr lang="en-US" sz="1800" dirty="0">
                <a:solidFill>
                  <a:srgbClr val="2F5597"/>
                </a:solidFill>
                <a:latin typeface="Calibri" panose="020F0502020204030204" pitchFamily="34" charset="0"/>
                <a:cs typeface="Calibri" panose="020F0502020204030204" pitchFamily="34" charset="0"/>
              </a:rPr>
              <a:t>Expand the concept of payment-in-lieu of taxes (PILOT) to housing developments not funded by state or feds</a:t>
            </a:r>
          </a:p>
          <a:p>
            <a:pPr marL="574675" lvl="1" indent="-174625">
              <a:spcBef>
                <a:spcPts val="0"/>
              </a:spcBef>
              <a:spcAft>
                <a:spcPts val="600"/>
              </a:spcAft>
              <a:buClr>
                <a:srgbClr val="2F5597"/>
              </a:buClr>
              <a:buFont typeface="Calibri" panose="020F0502020204030204" pitchFamily="34" charset="0"/>
              <a:buChar char="…"/>
            </a:pPr>
            <a:r>
              <a:rPr lang="en-US" sz="1800" dirty="0">
                <a:solidFill>
                  <a:srgbClr val="2F5597"/>
                </a:solidFill>
                <a:latin typeface="Calibri" panose="020F0502020204030204" pitchFamily="34" charset="0"/>
                <a:cs typeface="Calibri" panose="020F0502020204030204" pitchFamily="34" charset="0"/>
              </a:rPr>
              <a:t>Would allow higher incomes than those currently addressed by </a:t>
            </a:r>
            <a:r>
              <a:rPr lang="en-US" sz="1800" dirty="0" smtClean="0">
                <a:solidFill>
                  <a:srgbClr val="2F5597"/>
                </a:solidFill>
                <a:latin typeface="Calibri" panose="020F0502020204030204" pitchFamily="34" charset="0"/>
                <a:cs typeface="Calibri" panose="020F0502020204030204" pitchFamily="34" charset="0"/>
              </a:rPr>
              <a:t>PILOT</a:t>
            </a:r>
          </a:p>
          <a:p>
            <a:pPr marL="574675" lvl="1" indent="-174625">
              <a:spcBef>
                <a:spcPts val="0"/>
              </a:spcBef>
              <a:spcAft>
                <a:spcPts val="600"/>
              </a:spcAft>
              <a:buClr>
                <a:srgbClr val="2F5597"/>
              </a:buClr>
              <a:buFont typeface="Calibri" panose="020F0502020204030204" pitchFamily="34" charset="0"/>
              <a:buChar char="…"/>
            </a:pPr>
            <a:r>
              <a:rPr lang="en-US" sz="1800" dirty="0" smtClean="0">
                <a:solidFill>
                  <a:srgbClr val="2F5597"/>
                </a:solidFill>
                <a:latin typeface="Calibri" panose="020F0502020204030204" pitchFamily="34" charset="0"/>
                <a:cs typeface="Calibri" panose="020F0502020204030204" pitchFamily="34" charset="0"/>
              </a:rPr>
              <a:t>Allows communities to identify income thresholds and other parameters</a:t>
            </a:r>
          </a:p>
          <a:p>
            <a:pPr marL="233363" indent="-233363">
              <a:spcBef>
                <a:spcPts val="0"/>
              </a:spcBef>
              <a:spcAft>
                <a:spcPts val="600"/>
              </a:spcAft>
              <a:buClr>
                <a:srgbClr val="2F5597"/>
              </a:buClr>
              <a:buFont typeface="Wingdings 2" panose="05020102010507070707" pitchFamily="18" charset="2"/>
              <a:buChar char="¡"/>
            </a:pPr>
            <a:r>
              <a:rPr lang="en-US" sz="1800" b="1" dirty="0" smtClean="0">
                <a:latin typeface="Calibri" panose="020F0502020204030204" pitchFamily="34" charset="0"/>
                <a:cs typeface="Calibri" panose="020F0502020204030204" pitchFamily="34" charset="0"/>
              </a:rPr>
              <a:t>Senator Wayne Schmidt has verbally committed to sponsoring a bill (currently in draft form)</a:t>
            </a:r>
            <a:endParaRPr lang="en-US" sz="1800" dirty="0" smtClean="0">
              <a:solidFill>
                <a:srgbClr val="2F5597"/>
              </a:solidFill>
              <a:latin typeface="Calibri" panose="020F0502020204030204" pitchFamily="34" charset="0"/>
              <a:cs typeface="Calibri" panose="020F0502020204030204" pitchFamily="34" charset="0"/>
            </a:endParaRPr>
          </a:p>
          <a:p>
            <a:pPr marL="574675" lvl="1" indent="-174625">
              <a:spcBef>
                <a:spcPts val="0"/>
              </a:spcBef>
              <a:spcAft>
                <a:spcPts val="600"/>
              </a:spcAft>
              <a:buClr>
                <a:srgbClr val="2F5597"/>
              </a:buClr>
              <a:buFont typeface="Calibri" panose="020F0502020204030204" pitchFamily="34" charset="0"/>
              <a:buChar char="…"/>
            </a:pPr>
            <a:endParaRPr lang="en-US" sz="1800" dirty="0">
              <a:solidFill>
                <a:srgbClr val="2F5597"/>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 xmlns:a16="http://schemas.microsoft.com/office/drawing/2014/main" id="{C9A508AD-5607-4C2F-B637-892D3B89CB80}"/>
              </a:ext>
            </a:extLst>
          </p:cNvPr>
          <p:cNvSpPr/>
          <p:nvPr/>
        </p:nvSpPr>
        <p:spPr>
          <a:xfrm flipH="1">
            <a:off x="535850" y="1404599"/>
            <a:ext cx="2194560" cy="4928105"/>
          </a:xfrm>
          <a:prstGeom prst="rect">
            <a:avLst/>
          </a:prstGeom>
          <a:solidFill>
            <a:srgbClr val="2F5597"/>
          </a:solidFill>
        </p:spPr>
        <p:txBody>
          <a:bodyPr wrap="square">
            <a:noAutofit/>
          </a:bodyPr>
          <a:lstStyle/>
          <a:p>
            <a:pPr lvl="0">
              <a:spcAft>
                <a:spcPts val="600"/>
              </a:spcAft>
            </a:pPr>
            <a:r>
              <a:rPr lang="en-US" sz="2200" b="1" dirty="0">
                <a:solidFill>
                  <a:prstClr val="white"/>
                </a:solidFill>
                <a:latin typeface="Calibri" panose="020F0502020204030204" pitchFamily="34" charset="0"/>
              </a:rPr>
              <a:t>TAXES</a:t>
            </a:r>
          </a:p>
          <a:p>
            <a:pPr lvl="0">
              <a:spcAft>
                <a:spcPts val="600"/>
              </a:spcAft>
            </a:pPr>
            <a:r>
              <a:rPr lang="en-US" dirty="0">
                <a:solidFill>
                  <a:prstClr val="white"/>
                </a:solidFill>
                <a:latin typeface="Calibri" panose="020F0502020204030204" pitchFamily="34" charset="0"/>
              </a:rPr>
              <a:t>Develop a new and innovative tax structure for property owners seeking to provide long-term (greater than one month) rental housing for the workforce</a:t>
            </a:r>
          </a:p>
        </p:txBody>
      </p:sp>
      <p:sp>
        <p:nvSpPr>
          <p:cNvPr id="8" name="Footer Placeholder 3">
            <a:extLst>
              <a:ext uri="{FF2B5EF4-FFF2-40B4-BE49-F238E27FC236}">
                <a16:creationId xmlns="" xmlns:a16="http://schemas.microsoft.com/office/drawing/2014/main" id="{FCD757EC-3B2B-46BC-8F71-1CB43F7EE6EA}"/>
              </a:ext>
            </a:extLst>
          </p:cNvPr>
          <p:cNvSpPr>
            <a:spLocks noGrp="1"/>
          </p:cNvSpPr>
          <p:nvPr>
            <p:ph type="ftr" sz="quarter" idx="11"/>
          </p:nvPr>
        </p:nvSpPr>
        <p:spPr>
          <a:xfrm>
            <a:off x="358815" y="6611779"/>
            <a:ext cx="3755985" cy="246221"/>
          </a:xfrm>
        </p:spPr>
        <p:txBody>
          <a:bodyPr/>
          <a:lstStyle/>
          <a:p>
            <a:r>
              <a:rPr lang="en-US" dirty="0">
                <a:solidFill>
                  <a:schemeClr val="bg1">
                    <a:lumMod val="50000"/>
                  </a:schemeClr>
                </a:solidFill>
              </a:rPr>
              <a:t>Housing North 2019</a:t>
            </a:r>
          </a:p>
        </p:txBody>
      </p:sp>
      <p:sp>
        <p:nvSpPr>
          <p:cNvPr id="11" name="Slide Number Placeholder 4">
            <a:extLst>
              <a:ext uri="{FF2B5EF4-FFF2-40B4-BE49-F238E27FC236}">
                <a16:creationId xmlns="" xmlns:a16="http://schemas.microsoft.com/office/drawing/2014/main" id="{C1357845-A070-4D89-8A57-AE4B53396B01}"/>
              </a:ext>
            </a:extLst>
          </p:cNvPr>
          <p:cNvSpPr>
            <a:spLocks noGrp="1"/>
          </p:cNvSpPr>
          <p:nvPr>
            <p:ph type="sldNum" sz="quarter" idx="12"/>
          </p:nvPr>
        </p:nvSpPr>
        <p:spPr>
          <a:xfrm>
            <a:off x="0" y="6611779"/>
            <a:ext cx="358815" cy="246221"/>
          </a:xfrm>
        </p:spPr>
        <p:txBody>
          <a:bodyPr/>
          <a:lstStyle/>
          <a:p>
            <a:fld id="{CC51C8D2-D7CB-4527-9110-A7992170F953}" type="slidenum">
              <a:rPr lang="en-US" smtClean="0">
                <a:solidFill>
                  <a:schemeClr val="bg1">
                    <a:lumMod val="50000"/>
                  </a:schemeClr>
                </a:solidFill>
              </a:rPr>
              <a:pPr/>
              <a:t>7</a:t>
            </a:fld>
            <a:endParaRPr lang="en-US">
              <a:solidFill>
                <a:schemeClr val="bg1">
                  <a:lumMod val="50000"/>
                </a:schemeClr>
              </a:solidFill>
            </a:endParaRPr>
          </a:p>
        </p:txBody>
      </p:sp>
      <p:pic>
        <p:nvPicPr>
          <p:cNvPr id="8194" name="Picture 2" descr="Image result for taxes icon">
            <a:extLst>
              <a:ext uri="{FF2B5EF4-FFF2-40B4-BE49-F238E27FC236}">
                <a16:creationId xmlns="" xmlns:a16="http://schemas.microsoft.com/office/drawing/2014/main" id="{878AB98A-7C69-4279-8A7C-541E8E3AF886}"/>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1067567" y="4811650"/>
            <a:ext cx="1248249" cy="115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651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arge white building&#10;&#10;Description automatically generated">
            <a:extLst>
              <a:ext uri="{FF2B5EF4-FFF2-40B4-BE49-F238E27FC236}">
                <a16:creationId xmlns="" xmlns:a16="http://schemas.microsoft.com/office/drawing/2014/main" id="{315A9568-0DEE-4D33-B6BD-93BDA4F4B013}"/>
              </a:ext>
            </a:extLst>
          </p:cNvPr>
          <p:cNvPicPr>
            <a:picLocks noChangeAspect="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31000" contrast="-74000"/>
                    </a14:imgEffect>
                  </a14:imgLayer>
                </a14:imgProps>
              </a:ext>
              <a:ext uri="{28A0092B-C50C-407E-A947-70E740481C1C}">
                <a14:useLocalDpi xmlns:a14="http://schemas.microsoft.com/office/drawing/2010/main" val="0"/>
              </a:ext>
            </a:extLst>
          </a:blip>
          <a:srcRect/>
          <a:stretch/>
        </p:blipFill>
        <p:spPr>
          <a:xfrm>
            <a:off x="-24264" y="155448"/>
            <a:ext cx="12228234" cy="6702553"/>
          </a:xfrm>
          <a:prstGeom prst="rect">
            <a:avLst/>
          </a:prstGeom>
        </p:spPr>
      </p:pic>
      <p:sp>
        <p:nvSpPr>
          <p:cNvPr id="2" name="Title 1">
            <a:extLst>
              <a:ext uri="{FF2B5EF4-FFF2-40B4-BE49-F238E27FC236}">
                <a16:creationId xmlns="" xmlns:a16="http://schemas.microsoft.com/office/drawing/2014/main" id="{9A7ADFCF-4CA7-4CA0-89A1-C55E8989F55A}"/>
              </a:ext>
            </a:extLst>
          </p:cNvPr>
          <p:cNvSpPr>
            <a:spLocks noGrp="1"/>
          </p:cNvSpPr>
          <p:nvPr>
            <p:ph type="title"/>
          </p:nvPr>
        </p:nvSpPr>
        <p:spPr/>
        <p:txBody>
          <a:bodyPr/>
          <a:lstStyle/>
          <a:p>
            <a:r>
              <a:rPr lang="en-US" dirty="0"/>
              <a:t>Housing North Policy Initiatives: </a:t>
            </a:r>
            <a:r>
              <a:rPr lang="en-US" dirty="0" smtClean="0">
                <a:solidFill>
                  <a:srgbClr val="2F5597"/>
                </a:solidFill>
              </a:rPr>
              <a:t>Residential Facilities Exemption</a:t>
            </a:r>
            <a:endParaRPr lang="en-US" dirty="0">
              <a:solidFill>
                <a:srgbClr val="2F5597"/>
              </a:solidFill>
            </a:endParaRPr>
          </a:p>
        </p:txBody>
      </p:sp>
      <p:sp>
        <p:nvSpPr>
          <p:cNvPr id="10" name="Content Placeholder 2">
            <a:extLst>
              <a:ext uri="{FF2B5EF4-FFF2-40B4-BE49-F238E27FC236}">
                <a16:creationId xmlns="" xmlns:a16="http://schemas.microsoft.com/office/drawing/2014/main" id="{DABB7190-7558-4DAF-9356-2E23BC510B9E}"/>
              </a:ext>
            </a:extLst>
          </p:cNvPr>
          <p:cNvSpPr txBox="1">
            <a:spLocks/>
          </p:cNvSpPr>
          <p:nvPr/>
        </p:nvSpPr>
        <p:spPr>
          <a:xfrm>
            <a:off x="2730410" y="1404600"/>
            <a:ext cx="8553675" cy="4928106"/>
          </a:xfrm>
          <a:prstGeom prst="rect">
            <a:avLst/>
          </a:prstGeom>
          <a:solidFill>
            <a:srgbClr val="FFFFFF">
              <a:alpha val="60000"/>
            </a:srgbClr>
          </a:solidFill>
        </p:spPr>
        <p:txBody>
          <a:bodyPr lIns="182880"/>
          <a:lstStyle>
            <a:lvl1pPr marL="0" indent="0" algn="l" defTabSz="457200" rtl="0" eaLnBrk="1" latinLnBrk="0" hangingPunct="1">
              <a:spcBef>
                <a:spcPct val="20000"/>
              </a:spcBef>
              <a:buFontTx/>
              <a:buNone/>
              <a:defRPr sz="2800" kern="1200">
                <a:solidFill>
                  <a:srgbClr val="434449"/>
                </a:solidFill>
                <a:latin typeface="Nexa Regular"/>
                <a:ea typeface="+mn-ea"/>
                <a:cs typeface="Nexa Regular"/>
              </a:defRPr>
            </a:lvl1pPr>
            <a:lvl2pPr marL="742950" indent="-285750" algn="l" defTabSz="457200" rtl="0" eaLnBrk="1" latinLnBrk="0" hangingPunct="1">
              <a:spcBef>
                <a:spcPct val="20000"/>
              </a:spcBef>
              <a:buFont typeface="Arial"/>
              <a:buChar char="–"/>
              <a:defRPr sz="2200" kern="1200">
                <a:solidFill>
                  <a:srgbClr val="434449"/>
                </a:solidFill>
                <a:latin typeface="Nexa Regular"/>
                <a:ea typeface="+mn-ea"/>
                <a:cs typeface="Nexa Regular"/>
              </a:defRPr>
            </a:lvl2pPr>
            <a:lvl3pPr marL="1143000" indent="-228600" algn="l" defTabSz="457200" rtl="0" eaLnBrk="1" latinLnBrk="0" hangingPunct="1">
              <a:spcBef>
                <a:spcPct val="20000"/>
              </a:spcBef>
              <a:buFont typeface="Arial"/>
              <a:buChar char="•"/>
              <a:defRPr sz="2200" kern="1200">
                <a:solidFill>
                  <a:srgbClr val="434449"/>
                </a:solidFill>
                <a:latin typeface="Nexa Regular"/>
                <a:ea typeface="+mn-ea"/>
                <a:cs typeface="Nexa Regular"/>
              </a:defRPr>
            </a:lvl3pPr>
            <a:lvl4pPr marL="1600200" indent="-228600" algn="l" defTabSz="457200" rtl="0" eaLnBrk="1" latinLnBrk="0" hangingPunct="1">
              <a:spcBef>
                <a:spcPct val="20000"/>
              </a:spcBef>
              <a:buFont typeface="Arial"/>
              <a:buChar char="–"/>
              <a:defRPr sz="2200" kern="1200">
                <a:solidFill>
                  <a:srgbClr val="434449"/>
                </a:solidFill>
                <a:latin typeface="Nexa Regular"/>
                <a:ea typeface="+mn-ea"/>
                <a:cs typeface="Nexa Regular"/>
              </a:defRPr>
            </a:lvl4pPr>
            <a:lvl5pPr marL="2057400" indent="-228600" algn="l" defTabSz="457200" rtl="0" eaLnBrk="1" latinLnBrk="0" hangingPunct="1">
              <a:spcBef>
                <a:spcPct val="20000"/>
              </a:spcBef>
              <a:buFont typeface="Arial"/>
              <a:buChar char="»"/>
              <a:defRPr sz="2200" kern="1200">
                <a:solidFill>
                  <a:srgbClr val="434449"/>
                </a:solidFill>
                <a:latin typeface="Nexa Regular"/>
                <a:ea typeface="+mn-ea"/>
                <a:cs typeface="Nexa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3363" indent="-233363">
              <a:spcBef>
                <a:spcPts val="0"/>
              </a:spcBef>
              <a:spcAft>
                <a:spcPts val="600"/>
              </a:spcAft>
              <a:buClr>
                <a:srgbClr val="2F5597"/>
              </a:buClr>
              <a:buFont typeface="Wingdings 2" panose="05020102010507070707" pitchFamily="18" charset="2"/>
              <a:buChar char="¡"/>
            </a:pPr>
            <a:r>
              <a:rPr lang="en-US" sz="1800" b="1" dirty="0" smtClean="0">
                <a:latin typeface="Calibri" panose="020F0502020204030204" pitchFamily="34" charset="0"/>
                <a:cs typeface="Calibri" panose="020F0502020204030204" pitchFamily="34" charset="0"/>
              </a:rPr>
              <a:t>12-year </a:t>
            </a:r>
            <a:r>
              <a:rPr lang="en-US" sz="1800" b="1" dirty="0">
                <a:latin typeface="Calibri" panose="020F0502020204030204" pitchFamily="34" charset="0"/>
                <a:cs typeface="Calibri" panose="020F0502020204030204" pitchFamily="34" charset="0"/>
              </a:rPr>
              <a:t>tax abatement </a:t>
            </a:r>
            <a:r>
              <a:rPr lang="en-US" sz="1800" dirty="0">
                <a:latin typeface="Calibri" panose="020F0502020204030204" pitchFamily="34" charset="0"/>
                <a:cs typeface="Calibri" panose="020F0502020204030204" pitchFamily="34" charset="0"/>
              </a:rPr>
              <a:t>based on Industrial Facilities Exemption</a:t>
            </a:r>
          </a:p>
          <a:p>
            <a:pPr marL="574675" lvl="1" indent="-174625">
              <a:spcBef>
                <a:spcPts val="0"/>
              </a:spcBef>
              <a:spcAft>
                <a:spcPts val="600"/>
              </a:spcAft>
              <a:buClr>
                <a:srgbClr val="2F5597"/>
              </a:buClr>
              <a:buFont typeface="Calibri" panose="020F0502020204030204" pitchFamily="34" charset="0"/>
              <a:buChar char="…"/>
            </a:pPr>
            <a:r>
              <a:rPr lang="en-US" sz="1800" dirty="0">
                <a:solidFill>
                  <a:srgbClr val="2F5597"/>
                </a:solidFill>
                <a:latin typeface="Calibri" panose="020F0502020204030204" pitchFamily="34" charset="0"/>
                <a:cs typeface="Calibri" panose="020F0502020204030204" pitchFamily="34" charset="0"/>
              </a:rPr>
              <a:t>Local governments establish districts; individual property owners can apply for 50% tax abatement </a:t>
            </a:r>
          </a:p>
          <a:p>
            <a:pPr marL="574675" lvl="1" indent="-174625">
              <a:spcBef>
                <a:spcPts val="0"/>
              </a:spcBef>
              <a:spcAft>
                <a:spcPts val="600"/>
              </a:spcAft>
              <a:buClr>
                <a:srgbClr val="2F5597"/>
              </a:buClr>
              <a:buFont typeface="Calibri" panose="020F0502020204030204" pitchFamily="34" charset="0"/>
              <a:buChar char="…"/>
            </a:pPr>
            <a:r>
              <a:rPr lang="en-US" sz="1800" dirty="0">
                <a:solidFill>
                  <a:srgbClr val="2F5597"/>
                </a:solidFill>
                <a:latin typeface="Calibri" panose="020F0502020204030204" pitchFamily="34" charset="0"/>
                <a:cs typeface="Calibri" panose="020F0502020204030204" pitchFamily="34" charset="0"/>
              </a:rPr>
              <a:t>Qualifying housing development would follow locally-established </a:t>
            </a:r>
            <a:r>
              <a:rPr lang="en-US" sz="1800" dirty="0" smtClean="0">
                <a:solidFill>
                  <a:srgbClr val="2F5597"/>
                </a:solidFill>
                <a:latin typeface="Calibri" panose="020F0502020204030204" pitchFamily="34" charset="0"/>
                <a:cs typeface="Calibri" panose="020F0502020204030204" pitchFamily="34" charset="0"/>
              </a:rPr>
              <a:t>parameters</a:t>
            </a:r>
          </a:p>
        </p:txBody>
      </p:sp>
      <p:sp>
        <p:nvSpPr>
          <p:cNvPr id="6" name="Rectangle 5">
            <a:extLst>
              <a:ext uri="{FF2B5EF4-FFF2-40B4-BE49-F238E27FC236}">
                <a16:creationId xmlns="" xmlns:a16="http://schemas.microsoft.com/office/drawing/2014/main" id="{C9A508AD-5607-4C2F-B637-892D3B89CB80}"/>
              </a:ext>
            </a:extLst>
          </p:cNvPr>
          <p:cNvSpPr/>
          <p:nvPr/>
        </p:nvSpPr>
        <p:spPr>
          <a:xfrm flipH="1">
            <a:off x="535850" y="1404599"/>
            <a:ext cx="2194560" cy="4928105"/>
          </a:xfrm>
          <a:prstGeom prst="rect">
            <a:avLst/>
          </a:prstGeom>
          <a:solidFill>
            <a:srgbClr val="2F5597"/>
          </a:solidFill>
        </p:spPr>
        <p:txBody>
          <a:bodyPr wrap="square">
            <a:noAutofit/>
          </a:bodyPr>
          <a:lstStyle/>
          <a:p>
            <a:pPr lvl="0">
              <a:spcAft>
                <a:spcPts val="600"/>
              </a:spcAft>
            </a:pPr>
            <a:r>
              <a:rPr lang="en-US" sz="2200" b="1" dirty="0">
                <a:solidFill>
                  <a:prstClr val="white"/>
                </a:solidFill>
                <a:latin typeface="Calibri" panose="020F0502020204030204" pitchFamily="34" charset="0"/>
              </a:rPr>
              <a:t>TAXES</a:t>
            </a:r>
          </a:p>
          <a:p>
            <a:pPr lvl="0">
              <a:spcAft>
                <a:spcPts val="600"/>
              </a:spcAft>
            </a:pPr>
            <a:r>
              <a:rPr lang="en-US" dirty="0">
                <a:solidFill>
                  <a:prstClr val="white"/>
                </a:solidFill>
                <a:latin typeface="Calibri" panose="020F0502020204030204" pitchFamily="34" charset="0"/>
              </a:rPr>
              <a:t>Develop a new and innovative tax structure for property owners seeking to provide long-term (greater than one month) rental housing for the workforce</a:t>
            </a:r>
          </a:p>
        </p:txBody>
      </p:sp>
      <p:sp>
        <p:nvSpPr>
          <p:cNvPr id="8" name="Footer Placeholder 3">
            <a:extLst>
              <a:ext uri="{FF2B5EF4-FFF2-40B4-BE49-F238E27FC236}">
                <a16:creationId xmlns="" xmlns:a16="http://schemas.microsoft.com/office/drawing/2014/main" id="{FCD757EC-3B2B-46BC-8F71-1CB43F7EE6EA}"/>
              </a:ext>
            </a:extLst>
          </p:cNvPr>
          <p:cNvSpPr>
            <a:spLocks noGrp="1"/>
          </p:cNvSpPr>
          <p:nvPr>
            <p:ph type="ftr" sz="quarter" idx="11"/>
          </p:nvPr>
        </p:nvSpPr>
        <p:spPr>
          <a:xfrm>
            <a:off x="358815" y="6611779"/>
            <a:ext cx="3755985" cy="246221"/>
          </a:xfrm>
        </p:spPr>
        <p:txBody>
          <a:bodyPr/>
          <a:lstStyle/>
          <a:p>
            <a:r>
              <a:rPr lang="en-US" dirty="0">
                <a:solidFill>
                  <a:schemeClr val="bg1">
                    <a:lumMod val="50000"/>
                  </a:schemeClr>
                </a:solidFill>
              </a:rPr>
              <a:t>Housing North 2019</a:t>
            </a:r>
          </a:p>
        </p:txBody>
      </p:sp>
      <p:sp>
        <p:nvSpPr>
          <p:cNvPr id="11" name="Slide Number Placeholder 4">
            <a:extLst>
              <a:ext uri="{FF2B5EF4-FFF2-40B4-BE49-F238E27FC236}">
                <a16:creationId xmlns="" xmlns:a16="http://schemas.microsoft.com/office/drawing/2014/main" id="{C1357845-A070-4D89-8A57-AE4B53396B01}"/>
              </a:ext>
            </a:extLst>
          </p:cNvPr>
          <p:cNvSpPr>
            <a:spLocks noGrp="1"/>
          </p:cNvSpPr>
          <p:nvPr>
            <p:ph type="sldNum" sz="quarter" idx="12"/>
          </p:nvPr>
        </p:nvSpPr>
        <p:spPr>
          <a:xfrm>
            <a:off x="0" y="6611779"/>
            <a:ext cx="358815" cy="246221"/>
          </a:xfrm>
        </p:spPr>
        <p:txBody>
          <a:bodyPr/>
          <a:lstStyle/>
          <a:p>
            <a:fld id="{CC51C8D2-D7CB-4527-9110-A7992170F953}" type="slidenum">
              <a:rPr lang="en-US" smtClean="0">
                <a:solidFill>
                  <a:schemeClr val="bg1">
                    <a:lumMod val="50000"/>
                  </a:schemeClr>
                </a:solidFill>
              </a:rPr>
              <a:pPr/>
              <a:t>8</a:t>
            </a:fld>
            <a:endParaRPr lang="en-US">
              <a:solidFill>
                <a:schemeClr val="bg1">
                  <a:lumMod val="50000"/>
                </a:schemeClr>
              </a:solidFill>
            </a:endParaRPr>
          </a:p>
        </p:txBody>
      </p:sp>
      <p:pic>
        <p:nvPicPr>
          <p:cNvPr id="8194" name="Picture 2" descr="Image result for taxes icon">
            <a:extLst>
              <a:ext uri="{FF2B5EF4-FFF2-40B4-BE49-F238E27FC236}">
                <a16:creationId xmlns="" xmlns:a16="http://schemas.microsoft.com/office/drawing/2014/main" id="{878AB98A-7C69-4279-8A7C-541E8E3AF886}"/>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1067567" y="4811650"/>
            <a:ext cx="1248249" cy="115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34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arge white building&#10;&#10;Description automatically generated">
            <a:extLst>
              <a:ext uri="{FF2B5EF4-FFF2-40B4-BE49-F238E27FC236}">
                <a16:creationId xmlns="" xmlns:a16="http://schemas.microsoft.com/office/drawing/2014/main" id="{315A9568-0DEE-4D33-B6BD-93BDA4F4B013}"/>
              </a:ext>
            </a:extLst>
          </p:cNvPr>
          <p:cNvPicPr>
            <a:picLocks noChangeAspect="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31000" contrast="-74000"/>
                    </a14:imgEffect>
                  </a14:imgLayer>
                </a14:imgProps>
              </a:ext>
              <a:ext uri="{28A0092B-C50C-407E-A947-70E740481C1C}">
                <a14:useLocalDpi xmlns:a14="http://schemas.microsoft.com/office/drawing/2010/main" val="0"/>
              </a:ext>
            </a:extLst>
          </a:blip>
          <a:srcRect/>
          <a:stretch/>
        </p:blipFill>
        <p:spPr>
          <a:xfrm>
            <a:off x="-24264" y="155448"/>
            <a:ext cx="12228234" cy="6702553"/>
          </a:xfrm>
          <a:prstGeom prst="rect">
            <a:avLst/>
          </a:prstGeom>
        </p:spPr>
      </p:pic>
      <p:sp>
        <p:nvSpPr>
          <p:cNvPr id="2" name="Title 1">
            <a:extLst>
              <a:ext uri="{FF2B5EF4-FFF2-40B4-BE49-F238E27FC236}">
                <a16:creationId xmlns="" xmlns:a16="http://schemas.microsoft.com/office/drawing/2014/main" id="{9A7ADFCF-4CA7-4CA0-89A1-C55E8989F55A}"/>
              </a:ext>
            </a:extLst>
          </p:cNvPr>
          <p:cNvSpPr>
            <a:spLocks noGrp="1"/>
          </p:cNvSpPr>
          <p:nvPr>
            <p:ph type="title"/>
          </p:nvPr>
        </p:nvSpPr>
        <p:spPr/>
        <p:txBody>
          <a:bodyPr/>
          <a:lstStyle/>
          <a:p>
            <a:r>
              <a:rPr lang="en-US" dirty="0"/>
              <a:t>Housing North Policy Initiatives: </a:t>
            </a:r>
            <a:r>
              <a:rPr lang="en-US" dirty="0" smtClean="0">
                <a:solidFill>
                  <a:srgbClr val="2F5597"/>
                </a:solidFill>
              </a:rPr>
              <a:t>Principal Residence Exemption Expansion</a:t>
            </a:r>
            <a:endParaRPr lang="en-US" dirty="0">
              <a:solidFill>
                <a:srgbClr val="2F5597"/>
              </a:solidFill>
            </a:endParaRPr>
          </a:p>
        </p:txBody>
      </p:sp>
      <p:sp>
        <p:nvSpPr>
          <p:cNvPr id="10" name="Content Placeholder 2">
            <a:extLst>
              <a:ext uri="{FF2B5EF4-FFF2-40B4-BE49-F238E27FC236}">
                <a16:creationId xmlns="" xmlns:a16="http://schemas.microsoft.com/office/drawing/2014/main" id="{DABB7190-7558-4DAF-9356-2E23BC510B9E}"/>
              </a:ext>
            </a:extLst>
          </p:cNvPr>
          <p:cNvSpPr txBox="1">
            <a:spLocks/>
          </p:cNvSpPr>
          <p:nvPr/>
        </p:nvSpPr>
        <p:spPr>
          <a:xfrm>
            <a:off x="2730410" y="1404600"/>
            <a:ext cx="8553675" cy="4928106"/>
          </a:xfrm>
          <a:prstGeom prst="rect">
            <a:avLst/>
          </a:prstGeom>
          <a:solidFill>
            <a:srgbClr val="FFFFFF">
              <a:alpha val="60000"/>
            </a:srgbClr>
          </a:solidFill>
        </p:spPr>
        <p:txBody>
          <a:bodyPr lIns="182880"/>
          <a:lstStyle>
            <a:lvl1pPr marL="0" indent="0" algn="l" defTabSz="457200" rtl="0" eaLnBrk="1" latinLnBrk="0" hangingPunct="1">
              <a:spcBef>
                <a:spcPct val="20000"/>
              </a:spcBef>
              <a:buFontTx/>
              <a:buNone/>
              <a:defRPr sz="2800" kern="1200">
                <a:solidFill>
                  <a:srgbClr val="434449"/>
                </a:solidFill>
                <a:latin typeface="Nexa Regular"/>
                <a:ea typeface="+mn-ea"/>
                <a:cs typeface="Nexa Regular"/>
              </a:defRPr>
            </a:lvl1pPr>
            <a:lvl2pPr marL="742950" indent="-285750" algn="l" defTabSz="457200" rtl="0" eaLnBrk="1" latinLnBrk="0" hangingPunct="1">
              <a:spcBef>
                <a:spcPct val="20000"/>
              </a:spcBef>
              <a:buFont typeface="Arial"/>
              <a:buChar char="–"/>
              <a:defRPr sz="2200" kern="1200">
                <a:solidFill>
                  <a:srgbClr val="434449"/>
                </a:solidFill>
                <a:latin typeface="Nexa Regular"/>
                <a:ea typeface="+mn-ea"/>
                <a:cs typeface="Nexa Regular"/>
              </a:defRPr>
            </a:lvl2pPr>
            <a:lvl3pPr marL="1143000" indent="-228600" algn="l" defTabSz="457200" rtl="0" eaLnBrk="1" latinLnBrk="0" hangingPunct="1">
              <a:spcBef>
                <a:spcPct val="20000"/>
              </a:spcBef>
              <a:buFont typeface="Arial"/>
              <a:buChar char="•"/>
              <a:defRPr sz="2200" kern="1200">
                <a:solidFill>
                  <a:srgbClr val="434449"/>
                </a:solidFill>
                <a:latin typeface="Nexa Regular"/>
                <a:ea typeface="+mn-ea"/>
                <a:cs typeface="Nexa Regular"/>
              </a:defRPr>
            </a:lvl3pPr>
            <a:lvl4pPr marL="1600200" indent="-228600" algn="l" defTabSz="457200" rtl="0" eaLnBrk="1" latinLnBrk="0" hangingPunct="1">
              <a:spcBef>
                <a:spcPct val="20000"/>
              </a:spcBef>
              <a:buFont typeface="Arial"/>
              <a:buChar char="–"/>
              <a:defRPr sz="2200" kern="1200">
                <a:solidFill>
                  <a:srgbClr val="434449"/>
                </a:solidFill>
                <a:latin typeface="Nexa Regular"/>
                <a:ea typeface="+mn-ea"/>
                <a:cs typeface="Nexa Regular"/>
              </a:defRPr>
            </a:lvl4pPr>
            <a:lvl5pPr marL="2057400" indent="-228600" algn="l" defTabSz="457200" rtl="0" eaLnBrk="1" latinLnBrk="0" hangingPunct="1">
              <a:spcBef>
                <a:spcPct val="20000"/>
              </a:spcBef>
              <a:buFont typeface="Arial"/>
              <a:buChar char="»"/>
              <a:defRPr sz="2200" kern="1200">
                <a:solidFill>
                  <a:srgbClr val="434449"/>
                </a:solidFill>
                <a:latin typeface="Nexa Regular"/>
                <a:ea typeface="+mn-ea"/>
                <a:cs typeface="Nexa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3363" indent="-233363">
              <a:spcBef>
                <a:spcPts val="0"/>
              </a:spcBef>
              <a:spcAft>
                <a:spcPts val="600"/>
              </a:spcAft>
              <a:buClr>
                <a:srgbClr val="2F5597"/>
              </a:buClr>
              <a:buFont typeface="Wingdings 2" panose="05020102010507070707" pitchFamily="18" charset="2"/>
              <a:buChar char="¡"/>
            </a:pPr>
            <a:r>
              <a:rPr lang="en-US" sz="1800" b="1" dirty="0" smtClean="0">
                <a:latin typeface="Calibri" panose="020F0502020204030204" pitchFamily="34" charset="0"/>
                <a:cs typeface="Calibri" panose="020F0502020204030204" pitchFamily="34" charset="0"/>
              </a:rPr>
              <a:t>Homestead credit </a:t>
            </a:r>
            <a:r>
              <a:rPr lang="en-US" sz="1800" dirty="0" smtClean="0">
                <a:latin typeface="Calibri" panose="020F0502020204030204" pitchFamily="34" charset="0"/>
                <a:cs typeface="Calibri" panose="020F0502020204030204" pitchFamily="34" charset="0"/>
              </a:rPr>
              <a:t>granted to long-term rental properties</a:t>
            </a:r>
            <a:endParaRPr lang="en-US" sz="1800" dirty="0">
              <a:latin typeface="Calibri" panose="020F0502020204030204" pitchFamily="34" charset="0"/>
              <a:cs typeface="Calibri" panose="020F0502020204030204" pitchFamily="34" charset="0"/>
            </a:endParaRPr>
          </a:p>
          <a:p>
            <a:pPr marL="574675" lvl="1" indent="-174625">
              <a:spcBef>
                <a:spcPts val="0"/>
              </a:spcBef>
              <a:spcAft>
                <a:spcPts val="600"/>
              </a:spcAft>
              <a:buClr>
                <a:srgbClr val="2F5597"/>
              </a:buClr>
              <a:buFont typeface="Calibri" panose="020F0502020204030204" pitchFamily="34" charset="0"/>
              <a:buChar char="…"/>
            </a:pPr>
            <a:r>
              <a:rPr lang="en-US" sz="1800" dirty="0" smtClean="0">
                <a:solidFill>
                  <a:srgbClr val="2F5597"/>
                </a:solidFill>
                <a:latin typeface="Calibri" panose="020F0502020204030204" pitchFamily="34" charset="0"/>
                <a:cs typeface="Calibri" panose="020F0502020204030204" pitchFamily="34" charset="0"/>
              </a:rPr>
              <a:t>Make workforce rentals more affordable</a:t>
            </a:r>
            <a:endParaRPr lang="en-US" sz="1800" dirty="0" smtClean="0">
              <a:solidFill>
                <a:srgbClr val="2F5597"/>
              </a:solidFill>
              <a:latin typeface="Calibri" panose="020F0502020204030204" pitchFamily="34" charset="0"/>
              <a:cs typeface="Calibri" panose="020F0502020204030204" pitchFamily="34" charset="0"/>
            </a:endParaRPr>
          </a:p>
          <a:p>
            <a:pPr marL="574675" lvl="1" indent="-174625">
              <a:spcBef>
                <a:spcPts val="0"/>
              </a:spcBef>
              <a:spcAft>
                <a:spcPts val="600"/>
              </a:spcAft>
              <a:buClr>
                <a:srgbClr val="2F5597"/>
              </a:buClr>
              <a:buFont typeface="Calibri" panose="020F0502020204030204" pitchFamily="34" charset="0"/>
              <a:buChar char="…"/>
            </a:pPr>
            <a:r>
              <a:rPr lang="en-US" sz="1800" dirty="0">
                <a:solidFill>
                  <a:srgbClr val="2F5597"/>
                </a:solidFill>
                <a:latin typeface="Calibri" panose="020F0502020204030204" pitchFamily="34" charset="0"/>
                <a:cs typeface="Calibri" panose="020F0502020204030204" pitchFamily="34" charset="0"/>
              </a:rPr>
              <a:t>I</a:t>
            </a:r>
            <a:r>
              <a:rPr lang="en-US" sz="1800" dirty="0" smtClean="0">
                <a:solidFill>
                  <a:srgbClr val="2F5597"/>
                </a:solidFill>
                <a:latin typeface="Calibri" panose="020F0502020204030204" pitchFamily="34" charset="0"/>
                <a:cs typeface="Calibri" panose="020F0502020204030204" pitchFamily="34" charset="0"/>
              </a:rPr>
              <a:t>ncentivize long-term rentals (vs use of property as a short-term rental)</a:t>
            </a:r>
          </a:p>
          <a:p>
            <a:pPr marL="233363" indent="-233363">
              <a:spcBef>
                <a:spcPts val="0"/>
              </a:spcBef>
              <a:spcAft>
                <a:spcPts val="600"/>
              </a:spcAft>
              <a:buClr>
                <a:srgbClr val="2F5597"/>
              </a:buClr>
              <a:buFont typeface="Wingdings 2" panose="05020102010507070707" pitchFamily="18" charset="2"/>
              <a:buChar char="¡"/>
            </a:pPr>
            <a:r>
              <a:rPr lang="en-US" sz="1800" b="1" dirty="0" smtClean="0">
                <a:latin typeface="Calibri" panose="020F0502020204030204" pitchFamily="34" charset="0"/>
                <a:cs typeface="Calibri" panose="020F0502020204030204" pitchFamily="34" charset="0"/>
              </a:rPr>
              <a:t>Rep. Tristan Cole has verbally committed to sponsoring a bill this month (currently in draft form)</a:t>
            </a:r>
            <a:endParaRPr lang="en-US" sz="1800" dirty="0">
              <a:solidFill>
                <a:srgbClr val="2F5597"/>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 xmlns:a16="http://schemas.microsoft.com/office/drawing/2014/main" id="{C9A508AD-5607-4C2F-B637-892D3B89CB80}"/>
              </a:ext>
            </a:extLst>
          </p:cNvPr>
          <p:cNvSpPr/>
          <p:nvPr/>
        </p:nvSpPr>
        <p:spPr>
          <a:xfrm flipH="1">
            <a:off x="535850" y="1404599"/>
            <a:ext cx="2194560" cy="4928105"/>
          </a:xfrm>
          <a:prstGeom prst="rect">
            <a:avLst/>
          </a:prstGeom>
          <a:solidFill>
            <a:srgbClr val="2F5597"/>
          </a:solidFill>
        </p:spPr>
        <p:txBody>
          <a:bodyPr wrap="square">
            <a:noAutofit/>
          </a:bodyPr>
          <a:lstStyle/>
          <a:p>
            <a:pPr lvl="0">
              <a:spcAft>
                <a:spcPts val="600"/>
              </a:spcAft>
            </a:pPr>
            <a:r>
              <a:rPr lang="en-US" sz="2200" b="1" dirty="0">
                <a:solidFill>
                  <a:prstClr val="white"/>
                </a:solidFill>
                <a:latin typeface="Calibri" panose="020F0502020204030204" pitchFamily="34" charset="0"/>
              </a:rPr>
              <a:t>TAXES</a:t>
            </a:r>
          </a:p>
          <a:p>
            <a:pPr lvl="0">
              <a:spcAft>
                <a:spcPts val="600"/>
              </a:spcAft>
            </a:pPr>
            <a:r>
              <a:rPr lang="en-US" dirty="0">
                <a:solidFill>
                  <a:prstClr val="white"/>
                </a:solidFill>
                <a:latin typeface="Calibri" panose="020F0502020204030204" pitchFamily="34" charset="0"/>
              </a:rPr>
              <a:t>Develop a new and innovative tax structure for property owners seeking to provide long-term (greater than one month) rental housing for the workforce</a:t>
            </a:r>
          </a:p>
        </p:txBody>
      </p:sp>
      <p:sp>
        <p:nvSpPr>
          <p:cNvPr id="8" name="Footer Placeholder 3">
            <a:extLst>
              <a:ext uri="{FF2B5EF4-FFF2-40B4-BE49-F238E27FC236}">
                <a16:creationId xmlns="" xmlns:a16="http://schemas.microsoft.com/office/drawing/2014/main" id="{FCD757EC-3B2B-46BC-8F71-1CB43F7EE6EA}"/>
              </a:ext>
            </a:extLst>
          </p:cNvPr>
          <p:cNvSpPr>
            <a:spLocks noGrp="1"/>
          </p:cNvSpPr>
          <p:nvPr>
            <p:ph type="ftr" sz="quarter" idx="11"/>
          </p:nvPr>
        </p:nvSpPr>
        <p:spPr>
          <a:xfrm>
            <a:off x="358815" y="6611779"/>
            <a:ext cx="3755985" cy="246221"/>
          </a:xfrm>
        </p:spPr>
        <p:txBody>
          <a:bodyPr/>
          <a:lstStyle/>
          <a:p>
            <a:r>
              <a:rPr lang="en-US" dirty="0">
                <a:solidFill>
                  <a:schemeClr val="bg1">
                    <a:lumMod val="50000"/>
                  </a:schemeClr>
                </a:solidFill>
              </a:rPr>
              <a:t>Housing North 2019</a:t>
            </a:r>
          </a:p>
        </p:txBody>
      </p:sp>
      <p:sp>
        <p:nvSpPr>
          <p:cNvPr id="11" name="Slide Number Placeholder 4">
            <a:extLst>
              <a:ext uri="{FF2B5EF4-FFF2-40B4-BE49-F238E27FC236}">
                <a16:creationId xmlns="" xmlns:a16="http://schemas.microsoft.com/office/drawing/2014/main" id="{C1357845-A070-4D89-8A57-AE4B53396B01}"/>
              </a:ext>
            </a:extLst>
          </p:cNvPr>
          <p:cNvSpPr>
            <a:spLocks noGrp="1"/>
          </p:cNvSpPr>
          <p:nvPr>
            <p:ph type="sldNum" sz="quarter" idx="12"/>
          </p:nvPr>
        </p:nvSpPr>
        <p:spPr>
          <a:xfrm>
            <a:off x="0" y="6611779"/>
            <a:ext cx="358815" cy="246221"/>
          </a:xfrm>
        </p:spPr>
        <p:txBody>
          <a:bodyPr/>
          <a:lstStyle/>
          <a:p>
            <a:fld id="{CC51C8D2-D7CB-4527-9110-A7992170F953}" type="slidenum">
              <a:rPr lang="en-US" smtClean="0">
                <a:solidFill>
                  <a:schemeClr val="bg1">
                    <a:lumMod val="50000"/>
                  </a:schemeClr>
                </a:solidFill>
              </a:rPr>
              <a:pPr/>
              <a:t>9</a:t>
            </a:fld>
            <a:endParaRPr lang="en-US">
              <a:solidFill>
                <a:schemeClr val="bg1">
                  <a:lumMod val="50000"/>
                </a:schemeClr>
              </a:solidFill>
            </a:endParaRPr>
          </a:p>
        </p:txBody>
      </p:sp>
      <p:pic>
        <p:nvPicPr>
          <p:cNvPr id="8194" name="Picture 2" descr="Image result for taxes icon">
            <a:extLst>
              <a:ext uri="{FF2B5EF4-FFF2-40B4-BE49-F238E27FC236}">
                <a16:creationId xmlns="" xmlns:a16="http://schemas.microsoft.com/office/drawing/2014/main" id="{878AB98A-7C69-4279-8A7C-541E8E3AF886}"/>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1067567" y="4811650"/>
            <a:ext cx="1248249" cy="115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30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4">
      <a:dk1>
        <a:sysClr val="windowText" lastClr="000000"/>
      </a:dk1>
      <a:lt1>
        <a:sysClr val="window" lastClr="FFFFFF"/>
      </a:lt1>
      <a:dk2>
        <a:srgbClr val="546170"/>
      </a:dk2>
      <a:lt2>
        <a:srgbClr val="E7E6E6"/>
      </a:lt2>
      <a:accent1>
        <a:srgbClr val="638C3C"/>
      </a:accent1>
      <a:accent2>
        <a:srgbClr val="5F4777"/>
      </a:accent2>
      <a:accent3>
        <a:srgbClr val="55565B"/>
      </a:accent3>
      <a:accent4>
        <a:srgbClr val="C55A11"/>
      </a:accent4>
      <a:accent5>
        <a:srgbClr val="2F5597"/>
      </a:accent5>
      <a:accent6>
        <a:srgbClr val="BF9000"/>
      </a:accent6>
      <a:hlink>
        <a:srgbClr val="4B828F"/>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10042</TotalTime>
  <Words>1358</Words>
  <Application>Microsoft Office PowerPoint</Application>
  <PresentationFormat>Custom</PresentationFormat>
  <Paragraphs>210</Paragraphs>
  <Slides>18</Slides>
  <Notes>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Housing North Policy Pillars</vt:lpstr>
      <vt:lpstr>Housing North Policy Initiatives: Low Income Housing Tax Credit Program</vt:lpstr>
      <vt:lpstr>Housing North Policy Initiatives: Employer Housing Incentives</vt:lpstr>
      <vt:lpstr>Housing North Policy Initiatives: Expand Access to Payment-in-lieu-of-taxes</vt:lpstr>
      <vt:lpstr>Housing North Policy Initiatives: Residential Facilities Exemption</vt:lpstr>
      <vt:lpstr>Housing North Policy Initiatives: Principal Residence Exemption Expansion</vt:lpstr>
      <vt:lpstr>Housing North Capacity-Building Goal:  Creating New Sources of Housing Funds</vt:lpstr>
      <vt:lpstr>Housing North Legislative Initiatives: Generating Local Revenue for Housing</vt:lpstr>
      <vt:lpstr>Housing North Legislative Initiatives:  Creating Statewide Revenue for Housing</vt:lpstr>
      <vt:lpstr>Housing North Legislative Initiatives:  Creating Additional Federal Resources for Housing</vt:lpstr>
      <vt:lpstr>PowerPoint Presentation</vt:lpstr>
      <vt:lpstr>PowerPoint Presentation</vt:lpstr>
      <vt:lpstr>How can I help?</vt:lpstr>
      <vt:lpstr>  Housing North Partnerships</vt:lpstr>
      <vt:lpstr>Questions &amp; More Info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PERRY</dc:creator>
  <cp:lastModifiedBy>Sarah Lucas</cp:lastModifiedBy>
  <cp:revision>105</cp:revision>
  <dcterms:created xsi:type="dcterms:W3CDTF">2019-07-12T15:54:38Z</dcterms:created>
  <dcterms:modified xsi:type="dcterms:W3CDTF">2020-06-08T15:41:42Z</dcterms:modified>
</cp:coreProperties>
</file>